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1" r:id="rId2"/>
    <p:sldId id="257" r:id="rId3"/>
    <p:sldId id="260" r:id="rId4"/>
    <p:sldId id="259" r:id="rId5"/>
    <p:sldId id="258" r:id="rId6"/>
    <p:sldId id="262" r:id="rId7"/>
    <p:sldId id="263" r:id="rId8"/>
    <p:sldId id="264" r:id="rId9"/>
    <p:sldId id="265" r:id="rId10"/>
    <p:sldId id="266" r:id="rId11"/>
    <p:sldId id="267" r:id="rId12"/>
    <p:sldId id="268" r:id="rId13"/>
    <p:sldId id="270"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ED6ABB-C539-4842-873E-0CE4061B66A8}" v="34" dt="2023-11-15T10:49:32.533"/>
    <p1510:client id="{CA365DA2-F8FD-45C2-8DF1-AC3CBF306287}" v="2" dt="2023-11-15T16:00:46.930"/>
    <p1510:client id="{F45E458A-DE2A-4FAA-9198-172C484E0CB9}" v="931" dt="2023-11-15T14:41:47.386"/>
    <p1510:client id="{F797E61B-BBF0-4142-83E3-EE4B040DB0C3}" v="715" dt="2023-11-15T13:03:00.1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C47EF21-A0EE-4E52-ACE7-FAC0E6F40F9E}" type="doc">
      <dgm:prSet loTypeId="urn:microsoft.com/office/officeart/2016/7/layout/RepeatingBendingProcessNew" loCatId="process" qsTypeId="urn:microsoft.com/office/officeart/2005/8/quickstyle/simple1" qsCatId="simple" csTypeId="urn:microsoft.com/office/officeart/2005/8/colors/colorful2" csCatId="colorful"/>
      <dgm:spPr/>
      <dgm:t>
        <a:bodyPr/>
        <a:lstStyle/>
        <a:p>
          <a:endParaRPr lang="en-US"/>
        </a:p>
      </dgm:t>
    </dgm:pt>
    <dgm:pt modelId="{026993B4-3DCF-410C-9449-F691D14863FB}">
      <dgm:prSet/>
      <dgm:spPr/>
      <dgm:t>
        <a:bodyPr/>
        <a:lstStyle/>
        <a:p>
          <a:r>
            <a:rPr lang="en-US"/>
            <a:t>Energy Production Visualization:</a:t>
          </a:r>
        </a:p>
      </dgm:t>
    </dgm:pt>
    <dgm:pt modelId="{9F92A7BD-34CC-4F1D-9241-71E15B69D2FD}" type="parTrans" cxnId="{1249217A-42BF-4519-A9DF-519DDD10ACBB}">
      <dgm:prSet/>
      <dgm:spPr/>
      <dgm:t>
        <a:bodyPr/>
        <a:lstStyle/>
        <a:p>
          <a:endParaRPr lang="en-US"/>
        </a:p>
      </dgm:t>
    </dgm:pt>
    <dgm:pt modelId="{28A1FF91-0CD7-45B1-A07D-4BE075F2F806}" type="sibTrans" cxnId="{1249217A-42BF-4519-A9DF-519DDD10ACBB}">
      <dgm:prSet phldrT="1" phldr="0"/>
      <dgm:spPr/>
      <dgm:t>
        <a:bodyPr/>
        <a:lstStyle/>
        <a:p>
          <a:endParaRPr lang="en-US"/>
        </a:p>
      </dgm:t>
    </dgm:pt>
    <dgm:pt modelId="{ECE50016-2337-4CD6-B3AF-9A6A59D0DB2C}">
      <dgm:prSet/>
      <dgm:spPr/>
      <dgm:t>
        <a:bodyPr/>
        <a:lstStyle/>
        <a:p>
          <a:r>
            <a:rPr lang="en-US"/>
            <a:t>Line Plot or Bar Chart: Use a line plot to show the trend of energy production over the years or a bar chart to represent energy production values for each year.</a:t>
          </a:r>
        </a:p>
      </dgm:t>
    </dgm:pt>
    <dgm:pt modelId="{733CD5AE-8EA9-45AB-962B-E6F42EFA0939}" type="parTrans" cxnId="{16BA9DEE-7442-47CA-974B-98F52484A3A0}">
      <dgm:prSet/>
      <dgm:spPr/>
      <dgm:t>
        <a:bodyPr/>
        <a:lstStyle/>
        <a:p>
          <a:endParaRPr lang="en-US"/>
        </a:p>
      </dgm:t>
    </dgm:pt>
    <dgm:pt modelId="{A2DDAE39-EBEA-460E-8E7A-1AD325D75245}" type="sibTrans" cxnId="{16BA9DEE-7442-47CA-974B-98F52484A3A0}">
      <dgm:prSet phldrT="2" phldr="0"/>
      <dgm:spPr/>
      <dgm:t>
        <a:bodyPr/>
        <a:lstStyle/>
        <a:p>
          <a:endParaRPr lang="en-US"/>
        </a:p>
      </dgm:t>
    </dgm:pt>
    <dgm:pt modelId="{F216A5E8-45B7-4EB7-A3AD-460D7795F673}">
      <dgm:prSet/>
      <dgm:spPr/>
      <dgm:t>
        <a:bodyPr/>
        <a:lstStyle/>
        <a:p>
          <a:r>
            <a:rPr lang="en-US"/>
            <a:t>Color Coding: Use distinct colors to differentiate between different types of energy sources or production values if applicable.</a:t>
          </a:r>
        </a:p>
      </dgm:t>
    </dgm:pt>
    <dgm:pt modelId="{BEA6F24F-5725-4B9F-879E-6445CE2F4DF3}" type="parTrans" cxnId="{8FE41EE5-7BF2-431B-85B3-A3E051CEEEB8}">
      <dgm:prSet/>
      <dgm:spPr/>
      <dgm:t>
        <a:bodyPr/>
        <a:lstStyle/>
        <a:p>
          <a:endParaRPr lang="en-US"/>
        </a:p>
      </dgm:t>
    </dgm:pt>
    <dgm:pt modelId="{4B4C3CE0-A562-4B66-A90E-53322C80E3F6}" type="sibTrans" cxnId="{8FE41EE5-7BF2-431B-85B3-A3E051CEEEB8}">
      <dgm:prSet phldrT="3" phldr="0"/>
      <dgm:spPr/>
      <dgm:t>
        <a:bodyPr/>
        <a:lstStyle/>
        <a:p>
          <a:endParaRPr lang="en-US"/>
        </a:p>
      </dgm:t>
    </dgm:pt>
    <dgm:pt modelId="{7A18D3F6-2C24-4518-93E3-51EC696AC779}">
      <dgm:prSet/>
      <dgm:spPr/>
      <dgm:t>
        <a:bodyPr/>
        <a:lstStyle/>
        <a:p>
          <a:r>
            <a:rPr lang="en-US"/>
            <a:t>Axes Labeling: Clearly label the X-axis (Years) and Y-axis (Energy Production in kWh) for easy interpretation.</a:t>
          </a:r>
        </a:p>
      </dgm:t>
    </dgm:pt>
    <dgm:pt modelId="{4373FE1C-852D-48DE-9979-012C2B63F5B2}" type="parTrans" cxnId="{8BA059AD-B05B-4057-9769-ED4D6C30974C}">
      <dgm:prSet/>
      <dgm:spPr/>
      <dgm:t>
        <a:bodyPr/>
        <a:lstStyle/>
        <a:p>
          <a:endParaRPr lang="en-US"/>
        </a:p>
      </dgm:t>
    </dgm:pt>
    <dgm:pt modelId="{5C2A44F1-50F5-4CBF-8AAF-9DD964D3D6D1}" type="sibTrans" cxnId="{8BA059AD-B05B-4057-9769-ED4D6C30974C}">
      <dgm:prSet phldrT="4" phldr="0"/>
      <dgm:spPr/>
      <dgm:t>
        <a:bodyPr/>
        <a:lstStyle/>
        <a:p>
          <a:endParaRPr lang="en-US"/>
        </a:p>
      </dgm:t>
    </dgm:pt>
    <dgm:pt modelId="{590831CD-C3DB-4F6A-B837-616152A60640}">
      <dgm:prSet/>
      <dgm:spPr/>
      <dgm:t>
        <a:bodyPr/>
        <a:lstStyle/>
        <a:p>
          <a:r>
            <a:rPr lang="en-US"/>
            <a:t>Title and Legends: Include a descriptive title that captures the essence of the visualization and add a legend if multiple sources or categories are represented.</a:t>
          </a:r>
        </a:p>
      </dgm:t>
    </dgm:pt>
    <dgm:pt modelId="{B8F6AB6A-7FFF-4BB0-9C9A-D83ED22075A7}" type="parTrans" cxnId="{C8AF82B0-9CEE-42A6-AA7B-AD94A1F3F16D}">
      <dgm:prSet/>
      <dgm:spPr/>
      <dgm:t>
        <a:bodyPr/>
        <a:lstStyle/>
        <a:p>
          <a:endParaRPr lang="en-US"/>
        </a:p>
      </dgm:t>
    </dgm:pt>
    <dgm:pt modelId="{852D49FD-5020-4E3F-9757-8D4F06858962}" type="sibTrans" cxnId="{C8AF82B0-9CEE-42A6-AA7B-AD94A1F3F16D}">
      <dgm:prSet phldrT="5" phldr="0"/>
      <dgm:spPr/>
      <dgm:t>
        <a:bodyPr/>
        <a:lstStyle/>
        <a:p>
          <a:endParaRPr lang="en-US"/>
        </a:p>
      </dgm:t>
    </dgm:pt>
    <dgm:pt modelId="{6232FB2C-BC71-43CF-B164-DB81C0C6F8A5}">
      <dgm:prSet/>
      <dgm:spPr/>
      <dgm:t>
        <a:bodyPr/>
        <a:lstStyle/>
        <a:p>
          <a:r>
            <a:rPr lang="en-US"/>
            <a:t>Cost Visualization:</a:t>
          </a:r>
        </a:p>
      </dgm:t>
    </dgm:pt>
    <dgm:pt modelId="{3F71F1F1-43EE-47FA-BFC8-B7CDCD393909}" type="parTrans" cxnId="{7A7CD717-95A3-4C22-9C19-050741F86409}">
      <dgm:prSet/>
      <dgm:spPr/>
      <dgm:t>
        <a:bodyPr/>
        <a:lstStyle/>
        <a:p>
          <a:endParaRPr lang="en-US"/>
        </a:p>
      </dgm:t>
    </dgm:pt>
    <dgm:pt modelId="{54B527AE-D10D-467C-B8FF-C2136904FD98}" type="sibTrans" cxnId="{7A7CD717-95A3-4C22-9C19-050741F86409}">
      <dgm:prSet phldrT="6" phldr="0"/>
      <dgm:spPr/>
      <dgm:t>
        <a:bodyPr/>
        <a:lstStyle/>
        <a:p>
          <a:endParaRPr lang="en-US"/>
        </a:p>
      </dgm:t>
    </dgm:pt>
    <dgm:pt modelId="{A9BB9838-714D-4C15-A1D8-11E8E74827E8}">
      <dgm:prSet/>
      <dgm:spPr/>
      <dgm:t>
        <a:bodyPr/>
        <a:lstStyle/>
        <a:p>
          <a:r>
            <a:rPr lang="en-US"/>
            <a:t>Bar Chart: Utilize a bar chart to represent costs over time, with each bar depicting the cost for a specific year.</a:t>
          </a:r>
        </a:p>
      </dgm:t>
    </dgm:pt>
    <dgm:pt modelId="{F944E339-A4DF-4D7F-B9AB-C93C04A9F5D6}" type="parTrans" cxnId="{AC5F88DA-7CFB-4D58-97D2-09F4ECC6B801}">
      <dgm:prSet/>
      <dgm:spPr/>
      <dgm:t>
        <a:bodyPr/>
        <a:lstStyle/>
        <a:p>
          <a:endParaRPr lang="en-US"/>
        </a:p>
      </dgm:t>
    </dgm:pt>
    <dgm:pt modelId="{7A11B342-23C6-4360-9959-528D26403B9D}" type="sibTrans" cxnId="{AC5F88DA-7CFB-4D58-97D2-09F4ECC6B801}">
      <dgm:prSet phldrT="7" phldr="0"/>
      <dgm:spPr/>
      <dgm:t>
        <a:bodyPr/>
        <a:lstStyle/>
        <a:p>
          <a:endParaRPr lang="en-US"/>
        </a:p>
      </dgm:t>
    </dgm:pt>
    <dgm:pt modelId="{0FDEFF48-987F-4FD1-A3AB-4F5F8AD6F4A4}">
      <dgm:prSet/>
      <dgm:spPr/>
      <dgm:t>
        <a:bodyPr/>
        <a:lstStyle/>
        <a:p>
          <a:r>
            <a:rPr lang="en-US"/>
            <a:t>Axis Labels and Title: Label the X-axis (Years) and Y-axis (Cost in $) clearly. The title should convey the focus of the visualization.</a:t>
          </a:r>
        </a:p>
      </dgm:t>
    </dgm:pt>
    <dgm:pt modelId="{32EDC499-471B-4A23-B0B7-FF2317CFF6AC}" type="parTrans" cxnId="{8FCF6D46-4BC8-4008-96C7-2DE0476EF5E2}">
      <dgm:prSet/>
      <dgm:spPr/>
      <dgm:t>
        <a:bodyPr/>
        <a:lstStyle/>
        <a:p>
          <a:endParaRPr lang="en-US"/>
        </a:p>
      </dgm:t>
    </dgm:pt>
    <dgm:pt modelId="{967A32E2-8147-43C5-A9FD-8A321BB42D08}" type="sibTrans" cxnId="{8FCF6D46-4BC8-4008-96C7-2DE0476EF5E2}">
      <dgm:prSet phldrT="8" phldr="0"/>
      <dgm:spPr/>
      <dgm:t>
        <a:bodyPr/>
        <a:lstStyle/>
        <a:p>
          <a:endParaRPr lang="en-US"/>
        </a:p>
      </dgm:t>
    </dgm:pt>
    <dgm:pt modelId="{41AE1274-F778-42A8-9A80-14B5E555272D}">
      <dgm:prSet/>
      <dgm:spPr/>
      <dgm:t>
        <a:bodyPr/>
        <a:lstStyle/>
        <a:p>
          <a:r>
            <a:rPr lang="en-US"/>
            <a:t>Color and Annotations: Use color to highlight any significant changes or specific data points. Annotations can be helpful to explain exceptional or noteworthy years.</a:t>
          </a:r>
        </a:p>
      </dgm:t>
    </dgm:pt>
    <dgm:pt modelId="{D0BEAFE4-573F-4007-9127-3449F77A6FA7}" type="parTrans" cxnId="{5686C8BB-C9CD-43AD-B5BB-4D8A993428E5}">
      <dgm:prSet/>
      <dgm:spPr/>
      <dgm:t>
        <a:bodyPr/>
        <a:lstStyle/>
        <a:p>
          <a:endParaRPr lang="en-US"/>
        </a:p>
      </dgm:t>
    </dgm:pt>
    <dgm:pt modelId="{32B99B2C-2871-41C2-B6DD-7045B4AFC65E}" type="sibTrans" cxnId="{5686C8BB-C9CD-43AD-B5BB-4D8A993428E5}">
      <dgm:prSet phldrT="9" phldr="0"/>
      <dgm:spPr/>
      <dgm:t>
        <a:bodyPr/>
        <a:lstStyle/>
        <a:p>
          <a:endParaRPr lang="en-US"/>
        </a:p>
      </dgm:t>
    </dgm:pt>
    <dgm:pt modelId="{3D1DB458-3E8F-4808-8DA4-2CCD4B6E2B17}" type="pres">
      <dgm:prSet presAssocID="{EC47EF21-A0EE-4E52-ACE7-FAC0E6F40F9E}" presName="Name0" presStyleCnt="0">
        <dgm:presLayoutVars>
          <dgm:dir/>
          <dgm:resizeHandles val="exact"/>
        </dgm:presLayoutVars>
      </dgm:prSet>
      <dgm:spPr/>
    </dgm:pt>
    <dgm:pt modelId="{9D945E43-BF7B-4BCC-A792-743DE8C31100}" type="pres">
      <dgm:prSet presAssocID="{026993B4-3DCF-410C-9449-F691D14863FB}" presName="node" presStyleLbl="node1" presStyleIdx="0" presStyleCnt="9">
        <dgm:presLayoutVars>
          <dgm:bulletEnabled val="1"/>
        </dgm:presLayoutVars>
      </dgm:prSet>
      <dgm:spPr/>
    </dgm:pt>
    <dgm:pt modelId="{9120786D-71A3-4CAC-956E-E47F13868295}" type="pres">
      <dgm:prSet presAssocID="{28A1FF91-0CD7-45B1-A07D-4BE075F2F806}" presName="sibTrans" presStyleLbl="sibTrans1D1" presStyleIdx="0" presStyleCnt="8"/>
      <dgm:spPr/>
    </dgm:pt>
    <dgm:pt modelId="{B6AE8709-AC87-4801-AD49-E78A573998D7}" type="pres">
      <dgm:prSet presAssocID="{28A1FF91-0CD7-45B1-A07D-4BE075F2F806}" presName="connectorText" presStyleLbl="sibTrans1D1" presStyleIdx="0" presStyleCnt="8"/>
      <dgm:spPr/>
    </dgm:pt>
    <dgm:pt modelId="{9EB3BD60-9057-4D0E-B7B5-433F568847E3}" type="pres">
      <dgm:prSet presAssocID="{ECE50016-2337-4CD6-B3AF-9A6A59D0DB2C}" presName="node" presStyleLbl="node1" presStyleIdx="1" presStyleCnt="9">
        <dgm:presLayoutVars>
          <dgm:bulletEnabled val="1"/>
        </dgm:presLayoutVars>
      </dgm:prSet>
      <dgm:spPr/>
    </dgm:pt>
    <dgm:pt modelId="{8E65CDAA-F6CF-48E8-85F9-B353344968CF}" type="pres">
      <dgm:prSet presAssocID="{A2DDAE39-EBEA-460E-8E7A-1AD325D75245}" presName="sibTrans" presStyleLbl="sibTrans1D1" presStyleIdx="1" presStyleCnt="8"/>
      <dgm:spPr/>
    </dgm:pt>
    <dgm:pt modelId="{93A559B4-6C3E-47C6-83E2-A554DC112189}" type="pres">
      <dgm:prSet presAssocID="{A2DDAE39-EBEA-460E-8E7A-1AD325D75245}" presName="connectorText" presStyleLbl="sibTrans1D1" presStyleIdx="1" presStyleCnt="8"/>
      <dgm:spPr/>
    </dgm:pt>
    <dgm:pt modelId="{51206887-3FE1-4F40-8B14-A75ADB2FBDD7}" type="pres">
      <dgm:prSet presAssocID="{F216A5E8-45B7-4EB7-A3AD-460D7795F673}" presName="node" presStyleLbl="node1" presStyleIdx="2" presStyleCnt="9">
        <dgm:presLayoutVars>
          <dgm:bulletEnabled val="1"/>
        </dgm:presLayoutVars>
      </dgm:prSet>
      <dgm:spPr/>
    </dgm:pt>
    <dgm:pt modelId="{004A4281-C3DF-4DA5-AFC6-6522137FA2C0}" type="pres">
      <dgm:prSet presAssocID="{4B4C3CE0-A562-4B66-A90E-53322C80E3F6}" presName="sibTrans" presStyleLbl="sibTrans1D1" presStyleIdx="2" presStyleCnt="8"/>
      <dgm:spPr/>
    </dgm:pt>
    <dgm:pt modelId="{A22E81DE-8857-4AA0-98B3-7DB642BECFE4}" type="pres">
      <dgm:prSet presAssocID="{4B4C3CE0-A562-4B66-A90E-53322C80E3F6}" presName="connectorText" presStyleLbl="sibTrans1D1" presStyleIdx="2" presStyleCnt="8"/>
      <dgm:spPr/>
    </dgm:pt>
    <dgm:pt modelId="{926D2DF0-9195-4DA9-8975-7C36B57F8296}" type="pres">
      <dgm:prSet presAssocID="{7A18D3F6-2C24-4518-93E3-51EC696AC779}" presName="node" presStyleLbl="node1" presStyleIdx="3" presStyleCnt="9">
        <dgm:presLayoutVars>
          <dgm:bulletEnabled val="1"/>
        </dgm:presLayoutVars>
      </dgm:prSet>
      <dgm:spPr/>
    </dgm:pt>
    <dgm:pt modelId="{D592A53D-61DE-43B5-A163-073F89DFED99}" type="pres">
      <dgm:prSet presAssocID="{5C2A44F1-50F5-4CBF-8AAF-9DD964D3D6D1}" presName="sibTrans" presStyleLbl="sibTrans1D1" presStyleIdx="3" presStyleCnt="8"/>
      <dgm:spPr/>
    </dgm:pt>
    <dgm:pt modelId="{DBEE12EB-88BD-4E7D-AD4F-45CB05DFEA69}" type="pres">
      <dgm:prSet presAssocID="{5C2A44F1-50F5-4CBF-8AAF-9DD964D3D6D1}" presName="connectorText" presStyleLbl="sibTrans1D1" presStyleIdx="3" presStyleCnt="8"/>
      <dgm:spPr/>
    </dgm:pt>
    <dgm:pt modelId="{90F64AE3-A443-4C63-96F5-4E73BF176C50}" type="pres">
      <dgm:prSet presAssocID="{590831CD-C3DB-4F6A-B837-616152A60640}" presName="node" presStyleLbl="node1" presStyleIdx="4" presStyleCnt="9">
        <dgm:presLayoutVars>
          <dgm:bulletEnabled val="1"/>
        </dgm:presLayoutVars>
      </dgm:prSet>
      <dgm:spPr/>
    </dgm:pt>
    <dgm:pt modelId="{DFA80CBF-D3D7-4294-ABAD-499197AD6292}" type="pres">
      <dgm:prSet presAssocID="{852D49FD-5020-4E3F-9757-8D4F06858962}" presName="sibTrans" presStyleLbl="sibTrans1D1" presStyleIdx="4" presStyleCnt="8"/>
      <dgm:spPr/>
    </dgm:pt>
    <dgm:pt modelId="{ED47C1F1-51A8-4C45-A2CF-E0EB9376CAF7}" type="pres">
      <dgm:prSet presAssocID="{852D49FD-5020-4E3F-9757-8D4F06858962}" presName="connectorText" presStyleLbl="sibTrans1D1" presStyleIdx="4" presStyleCnt="8"/>
      <dgm:spPr/>
    </dgm:pt>
    <dgm:pt modelId="{58FB37B2-B91D-4309-B749-36AE90A63439}" type="pres">
      <dgm:prSet presAssocID="{6232FB2C-BC71-43CF-B164-DB81C0C6F8A5}" presName="node" presStyleLbl="node1" presStyleIdx="5" presStyleCnt="9">
        <dgm:presLayoutVars>
          <dgm:bulletEnabled val="1"/>
        </dgm:presLayoutVars>
      </dgm:prSet>
      <dgm:spPr/>
    </dgm:pt>
    <dgm:pt modelId="{EFDEA24F-E4BE-4F2A-B020-8D6DCD3CAEDE}" type="pres">
      <dgm:prSet presAssocID="{54B527AE-D10D-467C-B8FF-C2136904FD98}" presName="sibTrans" presStyleLbl="sibTrans1D1" presStyleIdx="5" presStyleCnt="8"/>
      <dgm:spPr/>
    </dgm:pt>
    <dgm:pt modelId="{184B8F54-7163-4588-9A6D-260C66EEEF53}" type="pres">
      <dgm:prSet presAssocID="{54B527AE-D10D-467C-B8FF-C2136904FD98}" presName="connectorText" presStyleLbl="sibTrans1D1" presStyleIdx="5" presStyleCnt="8"/>
      <dgm:spPr/>
    </dgm:pt>
    <dgm:pt modelId="{45824C31-448A-4320-90E8-C136A479FB25}" type="pres">
      <dgm:prSet presAssocID="{A9BB9838-714D-4C15-A1D8-11E8E74827E8}" presName="node" presStyleLbl="node1" presStyleIdx="6" presStyleCnt="9">
        <dgm:presLayoutVars>
          <dgm:bulletEnabled val="1"/>
        </dgm:presLayoutVars>
      </dgm:prSet>
      <dgm:spPr/>
    </dgm:pt>
    <dgm:pt modelId="{130D2A81-1D2D-4643-BE93-66D29EC40B2B}" type="pres">
      <dgm:prSet presAssocID="{7A11B342-23C6-4360-9959-528D26403B9D}" presName="sibTrans" presStyleLbl="sibTrans1D1" presStyleIdx="6" presStyleCnt="8"/>
      <dgm:spPr/>
    </dgm:pt>
    <dgm:pt modelId="{38EE3790-0CF9-427E-9923-542ABF205EB3}" type="pres">
      <dgm:prSet presAssocID="{7A11B342-23C6-4360-9959-528D26403B9D}" presName="connectorText" presStyleLbl="sibTrans1D1" presStyleIdx="6" presStyleCnt="8"/>
      <dgm:spPr/>
    </dgm:pt>
    <dgm:pt modelId="{17016242-4AB6-4143-8657-F2F6E136EA68}" type="pres">
      <dgm:prSet presAssocID="{0FDEFF48-987F-4FD1-A3AB-4F5F8AD6F4A4}" presName="node" presStyleLbl="node1" presStyleIdx="7" presStyleCnt="9">
        <dgm:presLayoutVars>
          <dgm:bulletEnabled val="1"/>
        </dgm:presLayoutVars>
      </dgm:prSet>
      <dgm:spPr/>
    </dgm:pt>
    <dgm:pt modelId="{246BD630-EB65-46F3-9D84-D6667EAF0C57}" type="pres">
      <dgm:prSet presAssocID="{967A32E2-8147-43C5-A9FD-8A321BB42D08}" presName="sibTrans" presStyleLbl="sibTrans1D1" presStyleIdx="7" presStyleCnt="8"/>
      <dgm:spPr/>
    </dgm:pt>
    <dgm:pt modelId="{2DA0C97C-FB83-43A8-8595-EB2278B9C20F}" type="pres">
      <dgm:prSet presAssocID="{967A32E2-8147-43C5-A9FD-8A321BB42D08}" presName="connectorText" presStyleLbl="sibTrans1D1" presStyleIdx="7" presStyleCnt="8"/>
      <dgm:spPr/>
    </dgm:pt>
    <dgm:pt modelId="{78355C47-BB99-4F5E-89C3-B079A22E0320}" type="pres">
      <dgm:prSet presAssocID="{41AE1274-F778-42A8-9A80-14B5E555272D}" presName="node" presStyleLbl="node1" presStyleIdx="8" presStyleCnt="9">
        <dgm:presLayoutVars>
          <dgm:bulletEnabled val="1"/>
        </dgm:presLayoutVars>
      </dgm:prSet>
      <dgm:spPr/>
    </dgm:pt>
  </dgm:ptLst>
  <dgm:cxnLst>
    <dgm:cxn modelId="{3D6FE300-20DC-44AB-BC84-6A9B70C5ACB6}" type="presOf" srcId="{026993B4-3DCF-410C-9449-F691D14863FB}" destId="{9D945E43-BF7B-4BCC-A792-743DE8C31100}" srcOrd="0" destOrd="0" presId="urn:microsoft.com/office/officeart/2016/7/layout/RepeatingBendingProcessNew"/>
    <dgm:cxn modelId="{5310280B-67F1-437A-B01B-481F73E7493F}" type="presOf" srcId="{0FDEFF48-987F-4FD1-A3AB-4F5F8AD6F4A4}" destId="{17016242-4AB6-4143-8657-F2F6E136EA68}" srcOrd="0" destOrd="0" presId="urn:microsoft.com/office/officeart/2016/7/layout/RepeatingBendingProcessNew"/>
    <dgm:cxn modelId="{B94E3A10-ADBB-4677-9E16-979A796F57E8}" type="presOf" srcId="{28A1FF91-0CD7-45B1-A07D-4BE075F2F806}" destId="{9120786D-71A3-4CAC-956E-E47F13868295}" srcOrd="0" destOrd="0" presId="urn:microsoft.com/office/officeart/2016/7/layout/RepeatingBendingProcessNew"/>
    <dgm:cxn modelId="{7A7CD717-95A3-4C22-9C19-050741F86409}" srcId="{EC47EF21-A0EE-4E52-ACE7-FAC0E6F40F9E}" destId="{6232FB2C-BC71-43CF-B164-DB81C0C6F8A5}" srcOrd="5" destOrd="0" parTransId="{3F71F1F1-43EE-47FA-BFC8-B7CDCD393909}" sibTransId="{54B527AE-D10D-467C-B8FF-C2136904FD98}"/>
    <dgm:cxn modelId="{A1BCDD18-925C-4285-85C1-A5DA8514C53A}" type="presOf" srcId="{967A32E2-8147-43C5-A9FD-8A321BB42D08}" destId="{246BD630-EB65-46F3-9D84-D6667EAF0C57}" srcOrd="0" destOrd="0" presId="urn:microsoft.com/office/officeart/2016/7/layout/RepeatingBendingProcessNew"/>
    <dgm:cxn modelId="{6771D321-930E-49D7-939A-451922F2F534}" type="presOf" srcId="{5C2A44F1-50F5-4CBF-8AAF-9DD964D3D6D1}" destId="{D592A53D-61DE-43B5-A163-073F89DFED99}" srcOrd="0" destOrd="0" presId="urn:microsoft.com/office/officeart/2016/7/layout/RepeatingBendingProcessNew"/>
    <dgm:cxn modelId="{A4707239-09C8-489F-98DC-342CBB79A3CB}" type="presOf" srcId="{852D49FD-5020-4E3F-9757-8D4F06858962}" destId="{ED47C1F1-51A8-4C45-A2CF-E0EB9376CAF7}" srcOrd="1" destOrd="0" presId="urn:microsoft.com/office/officeart/2016/7/layout/RepeatingBendingProcessNew"/>
    <dgm:cxn modelId="{2441063C-63DF-40D8-8859-43A756A65CAE}" type="presOf" srcId="{F216A5E8-45B7-4EB7-A3AD-460D7795F673}" destId="{51206887-3FE1-4F40-8B14-A75ADB2FBDD7}" srcOrd="0" destOrd="0" presId="urn:microsoft.com/office/officeart/2016/7/layout/RepeatingBendingProcessNew"/>
    <dgm:cxn modelId="{7CDB3A5F-CFC7-490C-90C7-027A8B501C90}" type="presOf" srcId="{EC47EF21-A0EE-4E52-ACE7-FAC0E6F40F9E}" destId="{3D1DB458-3E8F-4808-8DA4-2CCD4B6E2B17}" srcOrd="0" destOrd="0" presId="urn:microsoft.com/office/officeart/2016/7/layout/RepeatingBendingProcessNew"/>
    <dgm:cxn modelId="{8FCF6D46-4BC8-4008-96C7-2DE0476EF5E2}" srcId="{EC47EF21-A0EE-4E52-ACE7-FAC0E6F40F9E}" destId="{0FDEFF48-987F-4FD1-A3AB-4F5F8AD6F4A4}" srcOrd="7" destOrd="0" parTransId="{32EDC499-471B-4A23-B0B7-FF2317CFF6AC}" sibTransId="{967A32E2-8147-43C5-A9FD-8A321BB42D08}"/>
    <dgm:cxn modelId="{1B488570-9271-4127-A961-027BEA236B27}" type="presOf" srcId="{852D49FD-5020-4E3F-9757-8D4F06858962}" destId="{DFA80CBF-D3D7-4294-ABAD-499197AD6292}" srcOrd="0" destOrd="0" presId="urn:microsoft.com/office/officeart/2016/7/layout/RepeatingBendingProcessNew"/>
    <dgm:cxn modelId="{255B0E51-73B2-4276-AD54-986F43E68D04}" type="presOf" srcId="{41AE1274-F778-42A8-9A80-14B5E555272D}" destId="{78355C47-BB99-4F5E-89C3-B079A22E0320}" srcOrd="0" destOrd="0" presId="urn:microsoft.com/office/officeart/2016/7/layout/RepeatingBendingProcessNew"/>
    <dgm:cxn modelId="{D2F29C52-BA3D-415B-8ADB-F75CFCAA2EEA}" type="presOf" srcId="{7A18D3F6-2C24-4518-93E3-51EC696AC779}" destId="{926D2DF0-9195-4DA9-8975-7C36B57F8296}" srcOrd="0" destOrd="0" presId="urn:microsoft.com/office/officeart/2016/7/layout/RepeatingBendingProcessNew"/>
    <dgm:cxn modelId="{D8042875-04F1-4722-931D-E7FBCF6D23DA}" type="presOf" srcId="{A2DDAE39-EBEA-460E-8E7A-1AD325D75245}" destId="{8E65CDAA-F6CF-48E8-85F9-B353344968CF}" srcOrd="0" destOrd="0" presId="urn:microsoft.com/office/officeart/2016/7/layout/RepeatingBendingProcessNew"/>
    <dgm:cxn modelId="{1249217A-42BF-4519-A9DF-519DDD10ACBB}" srcId="{EC47EF21-A0EE-4E52-ACE7-FAC0E6F40F9E}" destId="{026993B4-3DCF-410C-9449-F691D14863FB}" srcOrd="0" destOrd="0" parTransId="{9F92A7BD-34CC-4F1D-9241-71E15B69D2FD}" sibTransId="{28A1FF91-0CD7-45B1-A07D-4BE075F2F806}"/>
    <dgm:cxn modelId="{608B7D7E-A2B6-4A4F-9B88-C2E2AA911732}" type="presOf" srcId="{A9BB9838-714D-4C15-A1D8-11E8E74827E8}" destId="{45824C31-448A-4320-90E8-C136A479FB25}" srcOrd="0" destOrd="0" presId="urn:microsoft.com/office/officeart/2016/7/layout/RepeatingBendingProcessNew"/>
    <dgm:cxn modelId="{1047558E-9527-4D62-ACE8-3FFEEEE6180E}" type="presOf" srcId="{590831CD-C3DB-4F6A-B837-616152A60640}" destId="{90F64AE3-A443-4C63-96F5-4E73BF176C50}" srcOrd="0" destOrd="0" presId="urn:microsoft.com/office/officeart/2016/7/layout/RepeatingBendingProcessNew"/>
    <dgm:cxn modelId="{3D30669D-A60D-4796-8721-03EDA068FD92}" type="presOf" srcId="{A2DDAE39-EBEA-460E-8E7A-1AD325D75245}" destId="{93A559B4-6C3E-47C6-83E2-A554DC112189}" srcOrd="1" destOrd="0" presId="urn:microsoft.com/office/officeart/2016/7/layout/RepeatingBendingProcessNew"/>
    <dgm:cxn modelId="{8BA059AD-B05B-4057-9769-ED4D6C30974C}" srcId="{EC47EF21-A0EE-4E52-ACE7-FAC0E6F40F9E}" destId="{7A18D3F6-2C24-4518-93E3-51EC696AC779}" srcOrd="3" destOrd="0" parTransId="{4373FE1C-852D-48DE-9979-012C2B63F5B2}" sibTransId="{5C2A44F1-50F5-4CBF-8AAF-9DD964D3D6D1}"/>
    <dgm:cxn modelId="{C8AF82B0-9CEE-42A6-AA7B-AD94A1F3F16D}" srcId="{EC47EF21-A0EE-4E52-ACE7-FAC0E6F40F9E}" destId="{590831CD-C3DB-4F6A-B837-616152A60640}" srcOrd="4" destOrd="0" parTransId="{B8F6AB6A-7FFF-4BB0-9C9A-D83ED22075A7}" sibTransId="{852D49FD-5020-4E3F-9757-8D4F06858962}"/>
    <dgm:cxn modelId="{473D35B7-D0FE-497D-8B15-08076F40BC89}" type="presOf" srcId="{4B4C3CE0-A562-4B66-A90E-53322C80E3F6}" destId="{A22E81DE-8857-4AA0-98B3-7DB642BECFE4}" srcOrd="1" destOrd="0" presId="urn:microsoft.com/office/officeart/2016/7/layout/RepeatingBendingProcessNew"/>
    <dgm:cxn modelId="{5686C8BB-C9CD-43AD-B5BB-4D8A993428E5}" srcId="{EC47EF21-A0EE-4E52-ACE7-FAC0E6F40F9E}" destId="{41AE1274-F778-42A8-9A80-14B5E555272D}" srcOrd="8" destOrd="0" parTransId="{D0BEAFE4-573F-4007-9127-3449F77A6FA7}" sibTransId="{32B99B2C-2871-41C2-B6DD-7045B4AFC65E}"/>
    <dgm:cxn modelId="{160350BD-80CB-4E45-91D0-ACD5273C8376}" type="presOf" srcId="{967A32E2-8147-43C5-A9FD-8A321BB42D08}" destId="{2DA0C97C-FB83-43A8-8595-EB2278B9C20F}" srcOrd="1" destOrd="0" presId="urn:microsoft.com/office/officeart/2016/7/layout/RepeatingBendingProcessNew"/>
    <dgm:cxn modelId="{2DBFE0C0-EC74-4822-9F1E-3B7EAE9BEB26}" type="presOf" srcId="{5C2A44F1-50F5-4CBF-8AAF-9DD964D3D6D1}" destId="{DBEE12EB-88BD-4E7D-AD4F-45CB05DFEA69}" srcOrd="1" destOrd="0" presId="urn:microsoft.com/office/officeart/2016/7/layout/RepeatingBendingProcessNew"/>
    <dgm:cxn modelId="{305CB8C1-9C83-4DF0-8E37-F3BE94937C12}" type="presOf" srcId="{4B4C3CE0-A562-4B66-A90E-53322C80E3F6}" destId="{004A4281-C3DF-4DA5-AFC6-6522137FA2C0}" srcOrd="0" destOrd="0" presId="urn:microsoft.com/office/officeart/2016/7/layout/RepeatingBendingProcessNew"/>
    <dgm:cxn modelId="{EE2A02C5-B2E2-4043-949C-4F94FF436245}" type="presOf" srcId="{54B527AE-D10D-467C-B8FF-C2136904FD98}" destId="{184B8F54-7163-4588-9A6D-260C66EEEF53}" srcOrd="1" destOrd="0" presId="urn:microsoft.com/office/officeart/2016/7/layout/RepeatingBendingProcessNew"/>
    <dgm:cxn modelId="{AC5F88DA-7CFB-4D58-97D2-09F4ECC6B801}" srcId="{EC47EF21-A0EE-4E52-ACE7-FAC0E6F40F9E}" destId="{A9BB9838-714D-4C15-A1D8-11E8E74827E8}" srcOrd="6" destOrd="0" parTransId="{F944E339-A4DF-4D7F-B9AB-C93C04A9F5D6}" sibTransId="{7A11B342-23C6-4360-9959-528D26403B9D}"/>
    <dgm:cxn modelId="{3CC159E4-7622-4887-BDA3-43B0281D0C79}" type="presOf" srcId="{7A11B342-23C6-4360-9959-528D26403B9D}" destId="{130D2A81-1D2D-4643-BE93-66D29EC40B2B}" srcOrd="0" destOrd="0" presId="urn:microsoft.com/office/officeart/2016/7/layout/RepeatingBendingProcessNew"/>
    <dgm:cxn modelId="{8FE41EE5-7BF2-431B-85B3-A3E051CEEEB8}" srcId="{EC47EF21-A0EE-4E52-ACE7-FAC0E6F40F9E}" destId="{F216A5E8-45B7-4EB7-A3AD-460D7795F673}" srcOrd="2" destOrd="0" parTransId="{BEA6F24F-5725-4B9F-879E-6445CE2F4DF3}" sibTransId="{4B4C3CE0-A562-4B66-A90E-53322C80E3F6}"/>
    <dgm:cxn modelId="{5F7B5EE5-1F7B-4552-874B-C2B06D8D46CB}" type="presOf" srcId="{ECE50016-2337-4CD6-B3AF-9A6A59D0DB2C}" destId="{9EB3BD60-9057-4D0E-B7B5-433F568847E3}" srcOrd="0" destOrd="0" presId="urn:microsoft.com/office/officeart/2016/7/layout/RepeatingBendingProcessNew"/>
    <dgm:cxn modelId="{E4BDD5E5-7E2E-4862-985F-190D56B8FBB4}" type="presOf" srcId="{28A1FF91-0CD7-45B1-A07D-4BE075F2F806}" destId="{B6AE8709-AC87-4801-AD49-E78A573998D7}" srcOrd="1" destOrd="0" presId="urn:microsoft.com/office/officeart/2016/7/layout/RepeatingBendingProcessNew"/>
    <dgm:cxn modelId="{5A9B00E6-C2A6-4F27-A5EB-4F2376A2D7DF}" type="presOf" srcId="{6232FB2C-BC71-43CF-B164-DB81C0C6F8A5}" destId="{58FB37B2-B91D-4309-B749-36AE90A63439}" srcOrd="0" destOrd="0" presId="urn:microsoft.com/office/officeart/2016/7/layout/RepeatingBendingProcessNew"/>
    <dgm:cxn modelId="{38BA77ED-9BCC-4574-A48F-927D2A32FC8C}" type="presOf" srcId="{54B527AE-D10D-467C-B8FF-C2136904FD98}" destId="{EFDEA24F-E4BE-4F2A-B020-8D6DCD3CAEDE}" srcOrd="0" destOrd="0" presId="urn:microsoft.com/office/officeart/2016/7/layout/RepeatingBendingProcessNew"/>
    <dgm:cxn modelId="{16BA9DEE-7442-47CA-974B-98F52484A3A0}" srcId="{EC47EF21-A0EE-4E52-ACE7-FAC0E6F40F9E}" destId="{ECE50016-2337-4CD6-B3AF-9A6A59D0DB2C}" srcOrd="1" destOrd="0" parTransId="{733CD5AE-8EA9-45AB-962B-E6F42EFA0939}" sibTransId="{A2DDAE39-EBEA-460E-8E7A-1AD325D75245}"/>
    <dgm:cxn modelId="{E492E8F2-26B1-4665-BDF8-FD5209FA7340}" type="presOf" srcId="{7A11B342-23C6-4360-9959-528D26403B9D}" destId="{38EE3790-0CF9-427E-9923-542ABF205EB3}" srcOrd="1" destOrd="0" presId="urn:microsoft.com/office/officeart/2016/7/layout/RepeatingBendingProcessNew"/>
    <dgm:cxn modelId="{15220F4F-ED9D-4A17-BB4F-75BCBD542385}" type="presParOf" srcId="{3D1DB458-3E8F-4808-8DA4-2CCD4B6E2B17}" destId="{9D945E43-BF7B-4BCC-A792-743DE8C31100}" srcOrd="0" destOrd="0" presId="urn:microsoft.com/office/officeart/2016/7/layout/RepeatingBendingProcessNew"/>
    <dgm:cxn modelId="{D1D96AFB-3766-47D7-A79D-5FC4E772E24C}" type="presParOf" srcId="{3D1DB458-3E8F-4808-8DA4-2CCD4B6E2B17}" destId="{9120786D-71A3-4CAC-956E-E47F13868295}" srcOrd="1" destOrd="0" presId="urn:microsoft.com/office/officeart/2016/7/layout/RepeatingBendingProcessNew"/>
    <dgm:cxn modelId="{0F18954C-C921-4DA0-B1CA-7EB1E3DC9ADD}" type="presParOf" srcId="{9120786D-71A3-4CAC-956E-E47F13868295}" destId="{B6AE8709-AC87-4801-AD49-E78A573998D7}" srcOrd="0" destOrd="0" presId="urn:microsoft.com/office/officeart/2016/7/layout/RepeatingBendingProcessNew"/>
    <dgm:cxn modelId="{6E5D4EA9-3518-48D1-AF6D-DFF9138D27BC}" type="presParOf" srcId="{3D1DB458-3E8F-4808-8DA4-2CCD4B6E2B17}" destId="{9EB3BD60-9057-4D0E-B7B5-433F568847E3}" srcOrd="2" destOrd="0" presId="urn:microsoft.com/office/officeart/2016/7/layout/RepeatingBendingProcessNew"/>
    <dgm:cxn modelId="{F270ECAA-B60E-4714-B87C-3C634A5F3836}" type="presParOf" srcId="{3D1DB458-3E8F-4808-8DA4-2CCD4B6E2B17}" destId="{8E65CDAA-F6CF-48E8-85F9-B353344968CF}" srcOrd="3" destOrd="0" presId="urn:microsoft.com/office/officeart/2016/7/layout/RepeatingBendingProcessNew"/>
    <dgm:cxn modelId="{EFF9B933-452B-4EF6-BD55-16D40CB4CDAF}" type="presParOf" srcId="{8E65CDAA-F6CF-48E8-85F9-B353344968CF}" destId="{93A559B4-6C3E-47C6-83E2-A554DC112189}" srcOrd="0" destOrd="0" presId="urn:microsoft.com/office/officeart/2016/7/layout/RepeatingBendingProcessNew"/>
    <dgm:cxn modelId="{C3E19EF5-F4F3-4AE2-BFD7-39E6DA1678DD}" type="presParOf" srcId="{3D1DB458-3E8F-4808-8DA4-2CCD4B6E2B17}" destId="{51206887-3FE1-4F40-8B14-A75ADB2FBDD7}" srcOrd="4" destOrd="0" presId="urn:microsoft.com/office/officeart/2016/7/layout/RepeatingBendingProcessNew"/>
    <dgm:cxn modelId="{6AD07E9B-3CF1-4773-8864-8E8983D65830}" type="presParOf" srcId="{3D1DB458-3E8F-4808-8DA4-2CCD4B6E2B17}" destId="{004A4281-C3DF-4DA5-AFC6-6522137FA2C0}" srcOrd="5" destOrd="0" presId="urn:microsoft.com/office/officeart/2016/7/layout/RepeatingBendingProcessNew"/>
    <dgm:cxn modelId="{D45431DA-444C-4E74-BDE6-83306AEB0459}" type="presParOf" srcId="{004A4281-C3DF-4DA5-AFC6-6522137FA2C0}" destId="{A22E81DE-8857-4AA0-98B3-7DB642BECFE4}" srcOrd="0" destOrd="0" presId="urn:microsoft.com/office/officeart/2016/7/layout/RepeatingBendingProcessNew"/>
    <dgm:cxn modelId="{D5B8BD84-83C4-4D17-9A0B-A6012A36923F}" type="presParOf" srcId="{3D1DB458-3E8F-4808-8DA4-2CCD4B6E2B17}" destId="{926D2DF0-9195-4DA9-8975-7C36B57F8296}" srcOrd="6" destOrd="0" presId="urn:microsoft.com/office/officeart/2016/7/layout/RepeatingBendingProcessNew"/>
    <dgm:cxn modelId="{FF292CC9-622A-4823-9F2C-7F91EBB41B85}" type="presParOf" srcId="{3D1DB458-3E8F-4808-8DA4-2CCD4B6E2B17}" destId="{D592A53D-61DE-43B5-A163-073F89DFED99}" srcOrd="7" destOrd="0" presId="urn:microsoft.com/office/officeart/2016/7/layout/RepeatingBendingProcessNew"/>
    <dgm:cxn modelId="{321D4CAC-2C9E-45D9-B59F-B09BB9D6A84E}" type="presParOf" srcId="{D592A53D-61DE-43B5-A163-073F89DFED99}" destId="{DBEE12EB-88BD-4E7D-AD4F-45CB05DFEA69}" srcOrd="0" destOrd="0" presId="urn:microsoft.com/office/officeart/2016/7/layout/RepeatingBendingProcessNew"/>
    <dgm:cxn modelId="{72C69125-2B1C-489C-8DF0-2F4A9A079F3F}" type="presParOf" srcId="{3D1DB458-3E8F-4808-8DA4-2CCD4B6E2B17}" destId="{90F64AE3-A443-4C63-96F5-4E73BF176C50}" srcOrd="8" destOrd="0" presId="urn:microsoft.com/office/officeart/2016/7/layout/RepeatingBendingProcessNew"/>
    <dgm:cxn modelId="{AB9F7AAA-B8E8-4A80-947A-F882AAA128C6}" type="presParOf" srcId="{3D1DB458-3E8F-4808-8DA4-2CCD4B6E2B17}" destId="{DFA80CBF-D3D7-4294-ABAD-499197AD6292}" srcOrd="9" destOrd="0" presId="urn:microsoft.com/office/officeart/2016/7/layout/RepeatingBendingProcessNew"/>
    <dgm:cxn modelId="{13E90F26-0A10-467C-8649-D5BCD692E2EE}" type="presParOf" srcId="{DFA80CBF-D3D7-4294-ABAD-499197AD6292}" destId="{ED47C1F1-51A8-4C45-A2CF-E0EB9376CAF7}" srcOrd="0" destOrd="0" presId="urn:microsoft.com/office/officeart/2016/7/layout/RepeatingBendingProcessNew"/>
    <dgm:cxn modelId="{7307B333-66B7-4122-9CE6-7D587CF1B3C9}" type="presParOf" srcId="{3D1DB458-3E8F-4808-8DA4-2CCD4B6E2B17}" destId="{58FB37B2-B91D-4309-B749-36AE90A63439}" srcOrd="10" destOrd="0" presId="urn:microsoft.com/office/officeart/2016/7/layout/RepeatingBendingProcessNew"/>
    <dgm:cxn modelId="{F0285001-E7E7-4C43-B379-1907B1D4E0F5}" type="presParOf" srcId="{3D1DB458-3E8F-4808-8DA4-2CCD4B6E2B17}" destId="{EFDEA24F-E4BE-4F2A-B020-8D6DCD3CAEDE}" srcOrd="11" destOrd="0" presId="urn:microsoft.com/office/officeart/2016/7/layout/RepeatingBendingProcessNew"/>
    <dgm:cxn modelId="{CBD03B42-06B4-442D-8998-A82B9CC676B1}" type="presParOf" srcId="{EFDEA24F-E4BE-4F2A-B020-8D6DCD3CAEDE}" destId="{184B8F54-7163-4588-9A6D-260C66EEEF53}" srcOrd="0" destOrd="0" presId="urn:microsoft.com/office/officeart/2016/7/layout/RepeatingBendingProcessNew"/>
    <dgm:cxn modelId="{4AF3A1D2-9611-412A-8D0D-041C906CB13E}" type="presParOf" srcId="{3D1DB458-3E8F-4808-8DA4-2CCD4B6E2B17}" destId="{45824C31-448A-4320-90E8-C136A479FB25}" srcOrd="12" destOrd="0" presId="urn:microsoft.com/office/officeart/2016/7/layout/RepeatingBendingProcessNew"/>
    <dgm:cxn modelId="{9F1ABDEC-6FFB-4C44-B108-2204F95D3CFD}" type="presParOf" srcId="{3D1DB458-3E8F-4808-8DA4-2CCD4B6E2B17}" destId="{130D2A81-1D2D-4643-BE93-66D29EC40B2B}" srcOrd="13" destOrd="0" presId="urn:microsoft.com/office/officeart/2016/7/layout/RepeatingBendingProcessNew"/>
    <dgm:cxn modelId="{738B1516-24FD-4590-96B4-2AD6BA53B907}" type="presParOf" srcId="{130D2A81-1D2D-4643-BE93-66D29EC40B2B}" destId="{38EE3790-0CF9-427E-9923-542ABF205EB3}" srcOrd="0" destOrd="0" presId="urn:microsoft.com/office/officeart/2016/7/layout/RepeatingBendingProcessNew"/>
    <dgm:cxn modelId="{593666E8-B986-47CB-AC9B-EB251B38AB27}" type="presParOf" srcId="{3D1DB458-3E8F-4808-8DA4-2CCD4B6E2B17}" destId="{17016242-4AB6-4143-8657-F2F6E136EA68}" srcOrd="14" destOrd="0" presId="urn:microsoft.com/office/officeart/2016/7/layout/RepeatingBendingProcessNew"/>
    <dgm:cxn modelId="{AB00E08C-75FB-4752-BE45-08CF4665EC73}" type="presParOf" srcId="{3D1DB458-3E8F-4808-8DA4-2CCD4B6E2B17}" destId="{246BD630-EB65-46F3-9D84-D6667EAF0C57}" srcOrd="15" destOrd="0" presId="urn:microsoft.com/office/officeart/2016/7/layout/RepeatingBendingProcessNew"/>
    <dgm:cxn modelId="{D67FEF5A-5908-4EC3-911A-84E4F6A805E2}" type="presParOf" srcId="{246BD630-EB65-46F3-9D84-D6667EAF0C57}" destId="{2DA0C97C-FB83-43A8-8595-EB2278B9C20F}" srcOrd="0" destOrd="0" presId="urn:microsoft.com/office/officeart/2016/7/layout/RepeatingBendingProcessNew"/>
    <dgm:cxn modelId="{7CA388C3-EC14-4EF9-B9F0-9241AFB9D2C6}" type="presParOf" srcId="{3D1DB458-3E8F-4808-8DA4-2CCD4B6E2B17}" destId="{78355C47-BB99-4F5E-89C3-B079A22E0320}" srcOrd="16"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20786D-71A3-4CAC-956E-E47F13868295}">
      <dsp:nvSpPr>
        <dsp:cNvPr id="0" name=""/>
        <dsp:cNvSpPr/>
      </dsp:nvSpPr>
      <dsp:spPr>
        <a:xfrm>
          <a:off x="2672229" y="535503"/>
          <a:ext cx="411234" cy="91440"/>
        </a:xfrm>
        <a:custGeom>
          <a:avLst/>
          <a:gdLst/>
          <a:ahLst/>
          <a:cxnLst/>
          <a:rect l="0" t="0" r="0" b="0"/>
          <a:pathLst>
            <a:path>
              <a:moveTo>
                <a:pt x="0" y="45720"/>
              </a:moveTo>
              <a:lnTo>
                <a:pt x="411234"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66801" y="579012"/>
        <a:ext cx="22091" cy="4422"/>
      </dsp:txXfrm>
    </dsp:sp>
    <dsp:sp modelId="{9D945E43-BF7B-4BCC-A792-743DE8C31100}">
      <dsp:nvSpPr>
        <dsp:cNvPr id="0" name=""/>
        <dsp:cNvSpPr/>
      </dsp:nvSpPr>
      <dsp:spPr>
        <a:xfrm>
          <a:off x="753011" y="4917"/>
          <a:ext cx="1921018" cy="115261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132" tIns="98808" rIns="94132" bIns="98808" numCol="1" spcCol="1270" anchor="ctr" anchorCtr="0">
          <a:noAutofit/>
        </a:bodyPr>
        <a:lstStyle/>
        <a:p>
          <a:pPr marL="0" lvl="0" indent="0" algn="ctr" defTabSz="533400">
            <a:lnSpc>
              <a:spcPct val="90000"/>
            </a:lnSpc>
            <a:spcBef>
              <a:spcPct val="0"/>
            </a:spcBef>
            <a:spcAft>
              <a:spcPct val="35000"/>
            </a:spcAft>
            <a:buNone/>
          </a:pPr>
          <a:r>
            <a:rPr lang="en-US" sz="1200" kern="1200"/>
            <a:t>Energy Production Visualization:</a:t>
          </a:r>
        </a:p>
      </dsp:txBody>
      <dsp:txXfrm>
        <a:off x="753011" y="4917"/>
        <a:ext cx="1921018" cy="1152611"/>
      </dsp:txXfrm>
    </dsp:sp>
    <dsp:sp modelId="{8E65CDAA-F6CF-48E8-85F9-B353344968CF}">
      <dsp:nvSpPr>
        <dsp:cNvPr id="0" name=""/>
        <dsp:cNvSpPr/>
      </dsp:nvSpPr>
      <dsp:spPr>
        <a:xfrm>
          <a:off x="5035082" y="535503"/>
          <a:ext cx="411234" cy="91440"/>
        </a:xfrm>
        <a:custGeom>
          <a:avLst/>
          <a:gdLst/>
          <a:ahLst/>
          <a:cxnLst/>
          <a:rect l="0" t="0" r="0" b="0"/>
          <a:pathLst>
            <a:path>
              <a:moveTo>
                <a:pt x="0" y="45720"/>
              </a:moveTo>
              <a:lnTo>
                <a:pt x="411234" y="45720"/>
              </a:lnTo>
            </a:path>
          </a:pathLst>
        </a:custGeom>
        <a:noFill/>
        <a:ln w="6350" cap="flat" cmpd="sng" algn="ctr">
          <a:solidFill>
            <a:schemeClr val="accent2">
              <a:hueOff val="-207909"/>
              <a:satOff val="-11990"/>
              <a:lumOff val="123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29654" y="579012"/>
        <a:ext cx="22091" cy="4422"/>
      </dsp:txXfrm>
    </dsp:sp>
    <dsp:sp modelId="{9EB3BD60-9057-4D0E-B7B5-433F568847E3}">
      <dsp:nvSpPr>
        <dsp:cNvPr id="0" name=""/>
        <dsp:cNvSpPr/>
      </dsp:nvSpPr>
      <dsp:spPr>
        <a:xfrm>
          <a:off x="3115864" y="4917"/>
          <a:ext cx="1921018" cy="1152611"/>
        </a:xfrm>
        <a:prstGeom prst="rect">
          <a:avLst/>
        </a:prstGeom>
        <a:solidFill>
          <a:schemeClr val="accent2">
            <a:hueOff val="-181920"/>
            <a:satOff val="-10491"/>
            <a:lumOff val="107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132" tIns="98808" rIns="94132" bIns="98808" numCol="1" spcCol="1270" anchor="ctr" anchorCtr="0">
          <a:noAutofit/>
        </a:bodyPr>
        <a:lstStyle/>
        <a:p>
          <a:pPr marL="0" lvl="0" indent="0" algn="ctr" defTabSz="533400">
            <a:lnSpc>
              <a:spcPct val="90000"/>
            </a:lnSpc>
            <a:spcBef>
              <a:spcPct val="0"/>
            </a:spcBef>
            <a:spcAft>
              <a:spcPct val="35000"/>
            </a:spcAft>
            <a:buNone/>
          </a:pPr>
          <a:r>
            <a:rPr lang="en-US" sz="1200" kern="1200"/>
            <a:t>Line Plot or Bar Chart: Use a line plot to show the trend of energy production over the years or a bar chart to represent energy production values for each year.</a:t>
          </a:r>
        </a:p>
      </dsp:txBody>
      <dsp:txXfrm>
        <a:off x="3115864" y="4917"/>
        <a:ext cx="1921018" cy="1152611"/>
      </dsp:txXfrm>
    </dsp:sp>
    <dsp:sp modelId="{004A4281-C3DF-4DA5-AFC6-6522137FA2C0}">
      <dsp:nvSpPr>
        <dsp:cNvPr id="0" name=""/>
        <dsp:cNvSpPr/>
      </dsp:nvSpPr>
      <dsp:spPr>
        <a:xfrm>
          <a:off x="7397935" y="535503"/>
          <a:ext cx="411234" cy="91440"/>
        </a:xfrm>
        <a:custGeom>
          <a:avLst/>
          <a:gdLst/>
          <a:ahLst/>
          <a:cxnLst/>
          <a:rect l="0" t="0" r="0" b="0"/>
          <a:pathLst>
            <a:path>
              <a:moveTo>
                <a:pt x="0" y="45720"/>
              </a:moveTo>
              <a:lnTo>
                <a:pt x="411234" y="45720"/>
              </a:lnTo>
            </a:path>
          </a:pathLst>
        </a:custGeom>
        <a:noFill/>
        <a:ln w="6350" cap="flat" cmpd="sng" algn="ctr">
          <a:solidFill>
            <a:schemeClr val="accent2">
              <a:hueOff val="-415818"/>
              <a:satOff val="-23979"/>
              <a:lumOff val="246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92507" y="579012"/>
        <a:ext cx="22091" cy="4422"/>
      </dsp:txXfrm>
    </dsp:sp>
    <dsp:sp modelId="{51206887-3FE1-4F40-8B14-A75ADB2FBDD7}">
      <dsp:nvSpPr>
        <dsp:cNvPr id="0" name=""/>
        <dsp:cNvSpPr/>
      </dsp:nvSpPr>
      <dsp:spPr>
        <a:xfrm>
          <a:off x="5478717" y="4917"/>
          <a:ext cx="1921018" cy="1152611"/>
        </a:xfrm>
        <a:prstGeom prst="rect">
          <a:avLst/>
        </a:prstGeom>
        <a:solidFill>
          <a:schemeClr val="accent2">
            <a:hueOff val="-363841"/>
            <a:satOff val="-20982"/>
            <a:lumOff val="215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132" tIns="98808" rIns="94132" bIns="98808" numCol="1" spcCol="1270" anchor="ctr" anchorCtr="0">
          <a:noAutofit/>
        </a:bodyPr>
        <a:lstStyle/>
        <a:p>
          <a:pPr marL="0" lvl="0" indent="0" algn="ctr" defTabSz="533400">
            <a:lnSpc>
              <a:spcPct val="90000"/>
            </a:lnSpc>
            <a:spcBef>
              <a:spcPct val="0"/>
            </a:spcBef>
            <a:spcAft>
              <a:spcPct val="35000"/>
            </a:spcAft>
            <a:buNone/>
          </a:pPr>
          <a:r>
            <a:rPr lang="en-US" sz="1200" kern="1200"/>
            <a:t>Color Coding: Use distinct colors to differentiate between different types of energy sources or production values if applicable.</a:t>
          </a:r>
        </a:p>
      </dsp:txBody>
      <dsp:txXfrm>
        <a:off x="5478717" y="4917"/>
        <a:ext cx="1921018" cy="1152611"/>
      </dsp:txXfrm>
    </dsp:sp>
    <dsp:sp modelId="{D592A53D-61DE-43B5-A163-073F89DFED99}">
      <dsp:nvSpPr>
        <dsp:cNvPr id="0" name=""/>
        <dsp:cNvSpPr/>
      </dsp:nvSpPr>
      <dsp:spPr>
        <a:xfrm>
          <a:off x="1713520" y="1155729"/>
          <a:ext cx="7088559" cy="411234"/>
        </a:xfrm>
        <a:custGeom>
          <a:avLst/>
          <a:gdLst/>
          <a:ahLst/>
          <a:cxnLst/>
          <a:rect l="0" t="0" r="0" b="0"/>
          <a:pathLst>
            <a:path>
              <a:moveTo>
                <a:pt x="7088559" y="0"/>
              </a:moveTo>
              <a:lnTo>
                <a:pt x="7088559" y="222717"/>
              </a:lnTo>
              <a:lnTo>
                <a:pt x="0" y="222717"/>
              </a:lnTo>
              <a:lnTo>
                <a:pt x="0" y="411234"/>
              </a:lnTo>
            </a:path>
          </a:pathLst>
        </a:custGeom>
        <a:noFill/>
        <a:ln w="6350" cap="flat" cmpd="sng" algn="ctr">
          <a:solidFill>
            <a:schemeClr val="accent2">
              <a:hueOff val="-623727"/>
              <a:satOff val="-35969"/>
              <a:lumOff val="369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80242" y="1359134"/>
        <a:ext cx="355115" cy="4422"/>
      </dsp:txXfrm>
    </dsp:sp>
    <dsp:sp modelId="{926D2DF0-9195-4DA9-8975-7C36B57F8296}">
      <dsp:nvSpPr>
        <dsp:cNvPr id="0" name=""/>
        <dsp:cNvSpPr/>
      </dsp:nvSpPr>
      <dsp:spPr>
        <a:xfrm>
          <a:off x="7841570" y="4917"/>
          <a:ext cx="1921018" cy="1152611"/>
        </a:xfrm>
        <a:prstGeom prst="rect">
          <a:avLst/>
        </a:prstGeom>
        <a:solidFill>
          <a:schemeClr val="accent2">
            <a:hueOff val="-545761"/>
            <a:satOff val="-31473"/>
            <a:lumOff val="323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132" tIns="98808" rIns="94132" bIns="98808" numCol="1" spcCol="1270" anchor="ctr" anchorCtr="0">
          <a:noAutofit/>
        </a:bodyPr>
        <a:lstStyle/>
        <a:p>
          <a:pPr marL="0" lvl="0" indent="0" algn="ctr" defTabSz="533400">
            <a:lnSpc>
              <a:spcPct val="90000"/>
            </a:lnSpc>
            <a:spcBef>
              <a:spcPct val="0"/>
            </a:spcBef>
            <a:spcAft>
              <a:spcPct val="35000"/>
            </a:spcAft>
            <a:buNone/>
          </a:pPr>
          <a:r>
            <a:rPr lang="en-US" sz="1200" kern="1200"/>
            <a:t>Axes Labeling: Clearly label the X-axis (Years) and Y-axis (Energy Production in kWh) for easy interpretation.</a:t>
          </a:r>
        </a:p>
      </dsp:txBody>
      <dsp:txXfrm>
        <a:off x="7841570" y="4917"/>
        <a:ext cx="1921018" cy="1152611"/>
      </dsp:txXfrm>
    </dsp:sp>
    <dsp:sp modelId="{DFA80CBF-D3D7-4294-ABAD-499197AD6292}">
      <dsp:nvSpPr>
        <dsp:cNvPr id="0" name=""/>
        <dsp:cNvSpPr/>
      </dsp:nvSpPr>
      <dsp:spPr>
        <a:xfrm>
          <a:off x="2672229" y="2129949"/>
          <a:ext cx="411234" cy="91440"/>
        </a:xfrm>
        <a:custGeom>
          <a:avLst/>
          <a:gdLst/>
          <a:ahLst/>
          <a:cxnLst/>
          <a:rect l="0" t="0" r="0" b="0"/>
          <a:pathLst>
            <a:path>
              <a:moveTo>
                <a:pt x="0" y="45720"/>
              </a:moveTo>
              <a:lnTo>
                <a:pt x="411234" y="45720"/>
              </a:lnTo>
            </a:path>
          </a:pathLst>
        </a:custGeom>
        <a:noFill/>
        <a:ln w="6350" cap="flat" cmpd="sng" algn="ctr">
          <a:solidFill>
            <a:schemeClr val="accent2">
              <a:hueOff val="-831636"/>
              <a:satOff val="-47959"/>
              <a:lumOff val="493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66801" y="2173457"/>
        <a:ext cx="22091" cy="4422"/>
      </dsp:txXfrm>
    </dsp:sp>
    <dsp:sp modelId="{90F64AE3-A443-4C63-96F5-4E73BF176C50}">
      <dsp:nvSpPr>
        <dsp:cNvPr id="0" name=""/>
        <dsp:cNvSpPr/>
      </dsp:nvSpPr>
      <dsp:spPr>
        <a:xfrm>
          <a:off x="753011" y="1599363"/>
          <a:ext cx="1921018" cy="1152611"/>
        </a:xfrm>
        <a:prstGeom prst="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132" tIns="98808" rIns="94132" bIns="98808" numCol="1" spcCol="1270" anchor="ctr" anchorCtr="0">
          <a:noAutofit/>
        </a:bodyPr>
        <a:lstStyle/>
        <a:p>
          <a:pPr marL="0" lvl="0" indent="0" algn="ctr" defTabSz="533400">
            <a:lnSpc>
              <a:spcPct val="90000"/>
            </a:lnSpc>
            <a:spcBef>
              <a:spcPct val="0"/>
            </a:spcBef>
            <a:spcAft>
              <a:spcPct val="35000"/>
            </a:spcAft>
            <a:buNone/>
          </a:pPr>
          <a:r>
            <a:rPr lang="en-US" sz="1200" kern="1200"/>
            <a:t>Title and Legends: Include a descriptive title that captures the essence of the visualization and add a legend if multiple sources or categories are represented.</a:t>
          </a:r>
        </a:p>
      </dsp:txBody>
      <dsp:txXfrm>
        <a:off x="753011" y="1599363"/>
        <a:ext cx="1921018" cy="1152611"/>
      </dsp:txXfrm>
    </dsp:sp>
    <dsp:sp modelId="{EFDEA24F-E4BE-4F2A-B020-8D6DCD3CAEDE}">
      <dsp:nvSpPr>
        <dsp:cNvPr id="0" name=""/>
        <dsp:cNvSpPr/>
      </dsp:nvSpPr>
      <dsp:spPr>
        <a:xfrm>
          <a:off x="5035082" y="2129949"/>
          <a:ext cx="411234" cy="91440"/>
        </a:xfrm>
        <a:custGeom>
          <a:avLst/>
          <a:gdLst/>
          <a:ahLst/>
          <a:cxnLst/>
          <a:rect l="0" t="0" r="0" b="0"/>
          <a:pathLst>
            <a:path>
              <a:moveTo>
                <a:pt x="0" y="45720"/>
              </a:moveTo>
              <a:lnTo>
                <a:pt x="411234" y="45720"/>
              </a:lnTo>
            </a:path>
          </a:pathLst>
        </a:custGeom>
        <a:noFill/>
        <a:ln w="6350" cap="flat" cmpd="sng" algn="ctr">
          <a:solidFill>
            <a:schemeClr val="accent2">
              <a:hueOff val="-1039545"/>
              <a:satOff val="-59949"/>
              <a:lumOff val="616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29654" y="2173457"/>
        <a:ext cx="22091" cy="4422"/>
      </dsp:txXfrm>
    </dsp:sp>
    <dsp:sp modelId="{58FB37B2-B91D-4309-B749-36AE90A63439}">
      <dsp:nvSpPr>
        <dsp:cNvPr id="0" name=""/>
        <dsp:cNvSpPr/>
      </dsp:nvSpPr>
      <dsp:spPr>
        <a:xfrm>
          <a:off x="3115864" y="1599363"/>
          <a:ext cx="1921018" cy="1152611"/>
        </a:xfrm>
        <a:prstGeom prst="rect">
          <a:avLst/>
        </a:prstGeom>
        <a:solidFill>
          <a:schemeClr val="accent2">
            <a:hueOff val="-909602"/>
            <a:satOff val="-52455"/>
            <a:lumOff val="539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132" tIns="98808" rIns="94132" bIns="98808" numCol="1" spcCol="1270" anchor="ctr" anchorCtr="0">
          <a:noAutofit/>
        </a:bodyPr>
        <a:lstStyle/>
        <a:p>
          <a:pPr marL="0" lvl="0" indent="0" algn="ctr" defTabSz="533400">
            <a:lnSpc>
              <a:spcPct val="90000"/>
            </a:lnSpc>
            <a:spcBef>
              <a:spcPct val="0"/>
            </a:spcBef>
            <a:spcAft>
              <a:spcPct val="35000"/>
            </a:spcAft>
            <a:buNone/>
          </a:pPr>
          <a:r>
            <a:rPr lang="en-US" sz="1200" kern="1200"/>
            <a:t>Cost Visualization:</a:t>
          </a:r>
        </a:p>
      </dsp:txBody>
      <dsp:txXfrm>
        <a:off x="3115864" y="1599363"/>
        <a:ext cx="1921018" cy="1152611"/>
      </dsp:txXfrm>
    </dsp:sp>
    <dsp:sp modelId="{130D2A81-1D2D-4643-BE93-66D29EC40B2B}">
      <dsp:nvSpPr>
        <dsp:cNvPr id="0" name=""/>
        <dsp:cNvSpPr/>
      </dsp:nvSpPr>
      <dsp:spPr>
        <a:xfrm>
          <a:off x="7397935" y="2129949"/>
          <a:ext cx="411234" cy="91440"/>
        </a:xfrm>
        <a:custGeom>
          <a:avLst/>
          <a:gdLst/>
          <a:ahLst/>
          <a:cxnLst/>
          <a:rect l="0" t="0" r="0" b="0"/>
          <a:pathLst>
            <a:path>
              <a:moveTo>
                <a:pt x="0" y="45720"/>
              </a:moveTo>
              <a:lnTo>
                <a:pt x="411234" y="45720"/>
              </a:lnTo>
            </a:path>
          </a:pathLst>
        </a:custGeom>
        <a:noFill/>
        <a:ln w="6350" cap="flat" cmpd="sng" algn="ctr">
          <a:solidFill>
            <a:schemeClr val="accent2">
              <a:hueOff val="-1247454"/>
              <a:satOff val="-71938"/>
              <a:lumOff val="739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592507" y="2173457"/>
        <a:ext cx="22091" cy="4422"/>
      </dsp:txXfrm>
    </dsp:sp>
    <dsp:sp modelId="{45824C31-448A-4320-90E8-C136A479FB25}">
      <dsp:nvSpPr>
        <dsp:cNvPr id="0" name=""/>
        <dsp:cNvSpPr/>
      </dsp:nvSpPr>
      <dsp:spPr>
        <a:xfrm>
          <a:off x="5478717" y="1599363"/>
          <a:ext cx="1921018" cy="1152611"/>
        </a:xfrm>
        <a:prstGeom prst="rect">
          <a:avLst/>
        </a:prstGeom>
        <a:solidFill>
          <a:schemeClr val="accent2">
            <a:hueOff val="-1091522"/>
            <a:satOff val="-62946"/>
            <a:lumOff val="6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132" tIns="98808" rIns="94132" bIns="98808" numCol="1" spcCol="1270" anchor="ctr" anchorCtr="0">
          <a:noAutofit/>
        </a:bodyPr>
        <a:lstStyle/>
        <a:p>
          <a:pPr marL="0" lvl="0" indent="0" algn="ctr" defTabSz="533400">
            <a:lnSpc>
              <a:spcPct val="90000"/>
            </a:lnSpc>
            <a:spcBef>
              <a:spcPct val="0"/>
            </a:spcBef>
            <a:spcAft>
              <a:spcPct val="35000"/>
            </a:spcAft>
            <a:buNone/>
          </a:pPr>
          <a:r>
            <a:rPr lang="en-US" sz="1200" kern="1200"/>
            <a:t>Bar Chart: Utilize a bar chart to represent costs over time, with each bar depicting the cost for a specific year.</a:t>
          </a:r>
        </a:p>
      </dsp:txBody>
      <dsp:txXfrm>
        <a:off x="5478717" y="1599363"/>
        <a:ext cx="1921018" cy="1152611"/>
      </dsp:txXfrm>
    </dsp:sp>
    <dsp:sp modelId="{246BD630-EB65-46F3-9D84-D6667EAF0C57}">
      <dsp:nvSpPr>
        <dsp:cNvPr id="0" name=""/>
        <dsp:cNvSpPr/>
      </dsp:nvSpPr>
      <dsp:spPr>
        <a:xfrm>
          <a:off x="1713520" y="2750174"/>
          <a:ext cx="7088559" cy="411234"/>
        </a:xfrm>
        <a:custGeom>
          <a:avLst/>
          <a:gdLst/>
          <a:ahLst/>
          <a:cxnLst/>
          <a:rect l="0" t="0" r="0" b="0"/>
          <a:pathLst>
            <a:path>
              <a:moveTo>
                <a:pt x="7088559" y="0"/>
              </a:moveTo>
              <a:lnTo>
                <a:pt x="7088559" y="222717"/>
              </a:lnTo>
              <a:lnTo>
                <a:pt x="0" y="222717"/>
              </a:lnTo>
              <a:lnTo>
                <a:pt x="0" y="411234"/>
              </a:lnTo>
            </a:path>
          </a:pathLst>
        </a:custGeom>
        <a:noFill/>
        <a:ln w="6350" cap="flat" cmpd="sng" algn="ctr">
          <a:solidFill>
            <a:schemeClr val="accent2">
              <a:hueOff val="-1455363"/>
              <a:satOff val="-83928"/>
              <a:lumOff val="862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80242" y="2953580"/>
        <a:ext cx="355115" cy="4422"/>
      </dsp:txXfrm>
    </dsp:sp>
    <dsp:sp modelId="{17016242-4AB6-4143-8657-F2F6E136EA68}">
      <dsp:nvSpPr>
        <dsp:cNvPr id="0" name=""/>
        <dsp:cNvSpPr/>
      </dsp:nvSpPr>
      <dsp:spPr>
        <a:xfrm>
          <a:off x="7841570" y="1599363"/>
          <a:ext cx="1921018" cy="1152611"/>
        </a:xfrm>
        <a:prstGeom prst="rect">
          <a:avLst/>
        </a:prstGeom>
        <a:solidFill>
          <a:schemeClr val="accent2">
            <a:hueOff val="-1273443"/>
            <a:satOff val="-73437"/>
            <a:lumOff val="754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132" tIns="98808" rIns="94132" bIns="98808" numCol="1" spcCol="1270" anchor="ctr" anchorCtr="0">
          <a:noAutofit/>
        </a:bodyPr>
        <a:lstStyle/>
        <a:p>
          <a:pPr marL="0" lvl="0" indent="0" algn="ctr" defTabSz="533400">
            <a:lnSpc>
              <a:spcPct val="90000"/>
            </a:lnSpc>
            <a:spcBef>
              <a:spcPct val="0"/>
            </a:spcBef>
            <a:spcAft>
              <a:spcPct val="35000"/>
            </a:spcAft>
            <a:buNone/>
          </a:pPr>
          <a:r>
            <a:rPr lang="en-US" sz="1200" kern="1200"/>
            <a:t>Axis Labels and Title: Label the X-axis (Years) and Y-axis (Cost in $) clearly. The title should convey the focus of the visualization.</a:t>
          </a:r>
        </a:p>
      </dsp:txBody>
      <dsp:txXfrm>
        <a:off x="7841570" y="1599363"/>
        <a:ext cx="1921018" cy="1152611"/>
      </dsp:txXfrm>
    </dsp:sp>
    <dsp:sp modelId="{78355C47-BB99-4F5E-89C3-B079A22E0320}">
      <dsp:nvSpPr>
        <dsp:cNvPr id="0" name=""/>
        <dsp:cNvSpPr/>
      </dsp:nvSpPr>
      <dsp:spPr>
        <a:xfrm>
          <a:off x="753011" y="3193808"/>
          <a:ext cx="1921018" cy="1152611"/>
        </a:xfrm>
        <a:prstGeom prst="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132" tIns="98808" rIns="94132" bIns="98808" numCol="1" spcCol="1270" anchor="ctr" anchorCtr="0">
          <a:noAutofit/>
        </a:bodyPr>
        <a:lstStyle/>
        <a:p>
          <a:pPr marL="0" lvl="0" indent="0" algn="ctr" defTabSz="533400">
            <a:lnSpc>
              <a:spcPct val="90000"/>
            </a:lnSpc>
            <a:spcBef>
              <a:spcPct val="0"/>
            </a:spcBef>
            <a:spcAft>
              <a:spcPct val="35000"/>
            </a:spcAft>
            <a:buNone/>
          </a:pPr>
          <a:r>
            <a:rPr lang="en-US" sz="1200" kern="1200"/>
            <a:t>Color and Annotations: Use color to highlight any significant changes or specific data points. Annotations can be helpful to explain exceptional or noteworthy years.</a:t>
          </a:r>
        </a:p>
      </dsp:txBody>
      <dsp:txXfrm>
        <a:off x="753011" y="3193808"/>
        <a:ext cx="1921018" cy="1152611"/>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2.jpeg>
</file>

<file path=ppt/media/image3.png>
</file>

<file path=ppt/media/image4.jpeg>
</file>

<file path=ppt/media/image5.jpe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11/16/2023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11/16/2023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11/16/2023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pouring milk into a cup&#10;&#10;Description automatically generated">
            <a:extLst>
              <a:ext uri="{FF2B5EF4-FFF2-40B4-BE49-F238E27FC236}">
                <a16:creationId xmlns:a16="http://schemas.microsoft.com/office/drawing/2014/main" id="{5A1D3F73-114E-2D76-8A25-13494F8FC694}"/>
              </a:ext>
            </a:extLst>
          </p:cNvPr>
          <p:cNvPicPr>
            <a:picLocks noChangeAspect="1"/>
          </p:cNvPicPr>
          <p:nvPr/>
        </p:nvPicPr>
        <p:blipFill rotWithShape="1">
          <a:blip r:embed="rId2"/>
          <a:srcRect t="9247" r="9089" b="-2"/>
          <a:stretch/>
        </p:blipFill>
        <p:spPr>
          <a:xfrm>
            <a:off x="3523488" y="10"/>
            <a:ext cx="8668512" cy="6857990"/>
          </a:xfrm>
          <a:prstGeom prst="rect">
            <a:avLst/>
          </a:prstGeom>
        </p:spPr>
      </p:pic>
      <p:sp>
        <p:nvSpPr>
          <p:cNvPr id="29" name="Rectangle 28">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FC6274F-E76E-F2F6-D230-81ADC12F67CF}"/>
              </a:ext>
            </a:extLst>
          </p:cNvPr>
          <p:cNvSpPr>
            <a:spLocks noGrp="1"/>
          </p:cNvSpPr>
          <p:nvPr>
            <p:ph type="title"/>
          </p:nvPr>
        </p:nvSpPr>
        <p:spPr>
          <a:xfrm>
            <a:off x="314696" y="2134734"/>
            <a:ext cx="4611188" cy="2191763"/>
          </a:xfrm>
        </p:spPr>
        <p:txBody>
          <a:bodyPr vert="horz" lIns="91440" tIns="45720" rIns="91440" bIns="45720" rtlCol="0" anchor="b">
            <a:normAutofit/>
          </a:bodyPr>
          <a:lstStyle/>
          <a:p>
            <a:r>
              <a:rPr lang="en-US" sz="3600" b="1" dirty="0"/>
              <a:t>          Solar</a:t>
            </a:r>
            <a:br>
              <a:rPr lang="en-US" sz="3600" b="1" dirty="0"/>
            </a:br>
            <a:r>
              <a:rPr lang="en-US" sz="3600" b="1" dirty="0"/>
              <a:t> Baking stove "</a:t>
            </a:r>
            <a:r>
              <a:rPr lang="en-US" sz="3600" b="1" dirty="0" err="1"/>
              <a:t>Mitad</a:t>
            </a:r>
            <a:r>
              <a:rPr lang="en-US" sz="3600" b="1" dirty="0"/>
              <a:t>" </a:t>
            </a:r>
            <a:br>
              <a:rPr lang="en-US" sz="3600" b="1" dirty="0"/>
            </a:br>
            <a:endParaRPr lang="en-US" sz="3600" b="1">
              <a:cs typeface="Calibri Light"/>
            </a:endParaRPr>
          </a:p>
        </p:txBody>
      </p:sp>
      <p:sp>
        <p:nvSpPr>
          <p:cNvPr id="31" name="Rectangle 3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FE111AF6-8656-3A9F-4F25-EAA05A3137CF}"/>
              </a:ext>
            </a:extLst>
          </p:cNvPr>
          <p:cNvSpPr txBox="1"/>
          <p:nvPr/>
        </p:nvSpPr>
        <p:spPr>
          <a:xfrm>
            <a:off x="2212522" y="6134100"/>
            <a:ext cx="326571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Prepared by Eng Mikal Afewerki </a:t>
            </a:r>
            <a:endParaRPr lang="en-US"/>
          </a:p>
        </p:txBody>
      </p:sp>
    </p:spTree>
    <p:extLst>
      <p:ext uri="{BB962C8B-B14F-4D97-AF65-F5344CB8AC3E}">
        <p14:creationId xmlns:p14="http://schemas.microsoft.com/office/powerpoint/2010/main" val="4283406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EFEBF2-AE9F-3775-7C17-2CD284A69582}"/>
              </a:ext>
            </a:extLst>
          </p:cNvPr>
          <p:cNvSpPr>
            <a:spLocks noGrp="1"/>
          </p:cNvSpPr>
          <p:nvPr>
            <p:ph type="title"/>
          </p:nvPr>
        </p:nvSpPr>
        <p:spPr>
          <a:xfrm>
            <a:off x="6413148" y="281940"/>
            <a:ext cx="4589493" cy="1578308"/>
          </a:xfrm>
        </p:spPr>
        <p:txBody>
          <a:bodyPr>
            <a:normAutofit fontScale="90000"/>
          </a:bodyPr>
          <a:lstStyle/>
          <a:p>
            <a:r>
              <a:rPr lang="en-US" b="1" dirty="0">
                <a:ea typeface="Calibri Light"/>
                <a:cs typeface="Calibri Light"/>
              </a:rPr>
              <a:t>Implementation plan</a:t>
            </a:r>
            <a:r>
              <a:rPr lang="en-US" sz="4000" dirty="0">
                <a:ea typeface="Calibri Light"/>
                <a:cs typeface="Calibri Light"/>
              </a:rPr>
              <a:t> </a:t>
            </a:r>
            <a:br>
              <a:rPr lang="en-US" sz="4000" dirty="0">
                <a:ea typeface="Calibri Light"/>
                <a:cs typeface="Calibri Light"/>
              </a:rPr>
            </a:br>
            <a:endParaRPr lang="en-US" sz="4000"/>
          </a:p>
        </p:txBody>
      </p:sp>
      <p:pic>
        <p:nvPicPr>
          <p:cNvPr id="5" name="Picture 4" descr="White puzzle with one red piece">
            <a:extLst>
              <a:ext uri="{FF2B5EF4-FFF2-40B4-BE49-F238E27FC236}">
                <a16:creationId xmlns:a16="http://schemas.microsoft.com/office/drawing/2014/main" id="{51C6A4FD-95B8-C0C3-0966-2D251C1E7522}"/>
              </a:ext>
            </a:extLst>
          </p:cNvPr>
          <p:cNvPicPr>
            <a:picLocks noChangeAspect="1"/>
          </p:cNvPicPr>
          <p:nvPr/>
        </p:nvPicPr>
        <p:blipFill rotWithShape="1">
          <a:blip r:embed="rId2"/>
          <a:srcRect l="22801" r="21155" b="-2"/>
          <a:stretch/>
        </p:blipFill>
        <p:spPr>
          <a:xfrm>
            <a:off x="1" y="10"/>
            <a:ext cx="6135989" cy="6857990"/>
          </a:xfrm>
          <a:custGeom>
            <a:avLst/>
            <a:gdLst/>
            <a:ahLst/>
            <a:cxnLst/>
            <a:rect l="l" t="t" r="r" b="b"/>
            <a:pathLst>
              <a:path w="6832674" h="6858000">
                <a:moveTo>
                  <a:pt x="0" y="0"/>
                </a:moveTo>
                <a:lnTo>
                  <a:pt x="6832674" y="0"/>
                </a:lnTo>
                <a:lnTo>
                  <a:pt x="6749707" y="183520"/>
                </a:lnTo>
                <a:cubicBezTo>
                  <a:pt x="6327787" y="1181050"/>
                  <a:pt x="6094475" y="2277779"/>
                  <a:pt x="6094475" y="3429000"/>
                </a:cubicBezTo>
                <a:cubicBezTo>
                  <a:pt x="6094475" y="4580222"/>
                  <a:pt x="6327787" y="5676950"/>
                  <a:pt x="6749707" y="6674481"/>
                </a:cubicBezTo>
                <a:lnTo>
                  <a:pt x="6832674" y="6858000"/>
                </a:lnTo>
                <a:lnTo>
                  <a:pt x="0" y="6858000"/>
                </a:lnTo>
                <a:close/>
              </a:path>
            </a:pathLst>
          </a:custGeom>
        </p:spPr>
      </p:pic>
      <p:sp>
        <p:nvSpPr>
          <p:cNvPr id="3" name="Content Placeholder 2">
            <a:extLst>
              <a:ext uri="{FF2B5EF4-FFF2-40B4-BE49-F238E27FC236}">
                <a16:creationId xmlns:a16="http://schemas.microsoft.com/office/drawing/2014/main" id="{3E5CA870-35B8-B234-8987-4CD5006ADCFA}"/>
              </a:ext>
            </a:extLst>
          </p:cNvPr>
          <p:cNvSpPr>
            <a:spLocks noGrp="1"/>
          </p:cNvSpPr>
          <p:nvPr>
            <p:ph idx="1"/>
          </p:nvPr>
        </p:nvSpPr>
        <p:spPr>
          <a:xfrm>
            <a:off x="6184548" y="1498047"/>
            <a:ext cx="5264405" cy="5074203"/>
          </a:xfrm>
        </p:spPr>
        <p:txBody>
          <a:bodyPr vert="horz" lIns="91440" tIns="45720" rIns="91440" bIns="45720" rtlCol="0" anchor="t">
            <a:normAutofit/>
          </a:bodyPr>
          <a:lstStyle/>
          <a:p>
            <a:r>
              <a:rPr lang="en-US" sz="1800" b="1" dirty="0">
                <a:ea typeface="+mn-lt"/>
                <a:cs typeface="+mn-lt"/>
              </a:rPr>
              <a:t>Overview</a:t>
            </a:r>
            <a:r>
              <a:rPr lang="en-US" sz="1800" dirty="0">
                <a:ea typeface="+mn-lt"/>
                <a:cs typeface="+mn-lt"/>
              </a:rPr>
              <a:t>: strategic steps to implement proposed changes in baking practices.</a:t>
            </a:r>
            <a:endParaRPr lang="en-US" sz="1800" dirty="0">
              <a:ea typeface="Calibri" panose="020F0502020204030204"/>
              <a:cs typeface="Calibri" panose="020F0502020204030204"/>
            </a:endParaRPr>
          </a:p>
          <a:p>
            <a:r>
              <a:rPr lang="en-US" sz="1800" b="1" dirty="0">
                <a:ea typeface="+mn-lt"/>
                <a:cs typeface="+mn-lt"/>
              </a:rPr>
              <a:t>Objectives</a:t>
            </a:r>
            <a:r>
              <a:rPr lang="en-US" sz="1800" dirty="0">
                <a:ea typeface="+mn-lt"/>
                <a:cs typeface="+mn-lt"/>
              </a:rPr>
              <a:t>: specific goal is to  achieve  baking process optimization.</a:t>
            </a:r>
            <a:endParaRPr lang="en-US" sz="1800" dirty="0">
              <a:ea typeface="Calibri"/>
              <a:cs typeface="Calibri"/>
            </a:endParaRPr>
          </a:p>
          <a:p>
            <a:r>
              <a:rPr lang="en-US" sz="1800" b="1" dirty="0">
                <a:ea typeface="+mn-lt"/>
                <a:cs typeface="+mn-lt"/>
              </a:rPr>
              <a:t>Resource Allocation</a:t>
            </a:r>
            <a:r>
              <a:rPr lang="en-US" sz="1800" dirty="0">
                <a:ea typeface="+mn-lt"/>
                <a:cs typeface="+mn-lt"/>
              </a:rPr>
              <a:t>: necessary resources such as manpower, technology, and budget for each stage of implementation.</a:t>
            </a:r>
            <a:endParaRPr lang="en-US" sz="1800">
              <a:ea typeface="Calibri"/>
              <a:cs typeface="Calibri"/>
            </a:endParaRPr>
          </a:p>
          <a:p>
            <a:r>
              <a:rPr lang="en-US" sz="1800" b="1" dirty="0">
                <a:ea typeface="+mn-lt"/>
                <a:cs typeface="+mn-lt"/>
              </a:rPr>
              <a:t>Timeline</a:t>
            </a:r>
            <a:r>
              <a:rPr lang="en-US" sz="1800" dirty="0">
                <a:ea typeface="+mn-lt"/>
                <a:cs typeface="+mn-lt"/>
              </a:rPr>
              <a:t>: Record a timeline  when each phase of the plan will commence and complete.</a:t>
            </a:r>
            <a:endParaRPr lang="en-US" sz="1800">
              <a:ea typeface="Calibri"/>
              <a:cs typeface="Calibri"/>
            </a:endParaRPr>
          </a:p>
          <a:p>
            <a:r>
              <a:rPr lang="en-US" sz="1800" b="1" dirty="0">
                <a:ea typeface="+mn-lt"/>
                <a:cs typeface="+mn-lt"/>
              </a:rPr>
              <a:t>Testing and </a:t>
            </a:r>
            <a:r>
              <a:rPr lang="en-US" sz="1800" b="1" dirty="0" err="1">
                <a:ea typeface="+mn-lt"/>
                <a:cs typeface="+mn-lt"/>
              </a:rPr>
              <a:t>Iteration</a:t>
            </a:r>
            <a:r>
              <a:rPr lang="en-US" sz="1800" dirty="0" err="1">
                <a:ea typeface="+mn-lt"/>
                <a:cs typeface="+mn-lt"/>
              </a:rPr>
              <a:t>:physical</a:t>
            </a:r>
            <a:r>
              <a:rPr lang="en-US" sz="1800" dirty="0">
                <a:ea typeface="+mn-lt"/>
                <a:cs typeface="+mn-lt"/>
              </a:rPr>
              <a:t> and data  test to the innovations, and collecting feedback, and iterating for improvements</a:t>
            </a:r>
            <a:endParaRPr lang="en-US" sz="1800">
              <a:ea typeface="Calibri"/>
              <a:cs typeface="Calibri"/>
            </a:endParaRPr>
          </a:p>
          <a:p>
            <a:endParaRPr lang="en-US" sz="1800" dirty="0">
              <a:ea typeface="Calibri"/>
              <a:cs typeface="Calibri"/>
            </a:endParaRPr>
          </a:p>
        </p:txBody>
      </p:sp>
    </p:spTree>
    <p:extLst>
      <p:ext uri="{BB962C8B-B14F-4D97-AF65-F5344CB8AC3E}">
        <p14:creationId xmlns:p14="http://schemas.microsoft.com/office/powerpoint/2010/main" val="887089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30483244-3FE1-5CDD-710A-F74FDBFB2F7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707" y="5350720"/>
            <a:ext cx="1952954" cy="1663853"/>
            <a:chOff x="-115707" y="5350720"/>
            <a:chExt cx="1952954" cy="1663853"/>
          </a:xfrm>
        </p:grpSpPr>
        <p:sp>
          <p:nvSpPr>
            <p:cNvPr id="10" name="Freeform: Shape 9">
              <a:extLst>
                <a:ext uri="{FF2B5EF4-FFF2-40B4-BE49-F238E27FC236}">
                  <a16:creationId xmlns:a16="http://schemas.microsoft.com/office/drawing/2014/main" id="{C19FC087-ADB8-F0CB-388D-4029C1B534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111881">
              <a:off x="259292" y="6176131"/>
              <a:ext cx="325448" cy="313454"/>
            </a:xfrm>
            <a:custGeom>
              <a:avLst/>
              <a:gdLst>
                <a:gd name="connsiteX0" fmla="*/ 845218 w 2601267"/>
                <a:gd name="connsiteY0" fmla="*/ 6508 h 3247197"/>
                <a:gd name="connsiteX1" fmla="*/ 666313 w 2601267"/>
                <a:gd name="connsiteY1" fmla="*/ 158908 h 3247197"/>
                <a:gd name="connsiteX2" fmla="*/ 778957 w 2601267"/>
                <a:gd name="connsiteY2" fmla="*/ 3213534 h 3247197"/>
                <a:gd name="connsiteX3" fmla="*/ 1415061 w 2601267"/>
                <a:gd name="connsiteY3" fmla="*/ 3240039 h 3247197"/>
                <a:gd name="connsiteX4" fmla="*/ 1965026 w 2601267"/>
                <a:gd name="connsiteY4" fmla="*/ 2994874 h 3247197"/>
                <a:gd name="connsiteX5" fmla="*/ 2521618 w 2601267"/>
                <a:gd name="connsiteY5" fmla="*/ 2179865 h 3247197"/>
                <a:gd name="connsiteX6" fmla="*/ 2601131 w 2601267"/>
                <a:gd name="connsiteY6" fmla="*/ 1722665 h 3247197"/>
                <a:gd name="connsiteX7" fmla="*/ 2501739 w 2601267"/>
                <a:gd name="connsiteY7" fmla="*/ 1238960 h 3247197"/>
                <a:gd name="connsiteX8" fmla="*/ 2276452 w 2601267"/>
                <a:gd name="connsiteY8" fmla="*/ 801639 h 3247197"/>
                <a:gd name="connsiteX9" fmla="*/ 1627096 w 2601267"/>
                <a:gd name="connsiteY9" fmla="*/ 198665 h 3247197"/>
                <a:gd name="connsiteX10" fmla="*/ 1415061 w 2601267"/>
                <a:gd name="connsiteY10" fmla="*/ 132404 h 3247197"/>
                <a:gd name="connsiteX11" fmla="*/ 1189774 w 2601267"/>
                <a:gd name="connsiteY11" fmla="*/ 79395 h 3247197"/>
                <a:gd name="connsiteX12" fmla="*/ 1024122 w 2601267"/>
                <a:gd name="connsiteY12" fmla="*/ 46265 h 3247197"/>
                <a:gd name="connsiteX13" fmla="*/ 878348 w 2601267"/>
                <a:gd name="connsiteY13" fmla="*/ 52891 h 3247197"/>
                <a:gd name="connsiteX14" fmla="*/ 818713 w 2601267"/>
                <a:gd name="connsiteY14" fmla="*/ 26387 h 3247197"/>
                <a:gd name="connsiteX15" fmla="*/ 845218 w 2601267"/>
                <a:gd name="connsiteY15" fmla="*/ 6508 h 3247197"/>
                <a:gd name="connsiteX0" fmla="*/ 1205667 w 2961716"/>
                <a:gd name="connsiteY0" fmla="*/ 75319 h 3445468"/>
                <a:gd name="connsiteX1" fmla="*/ 72605 w 2961716"/>
                <a:gd name="connsiteY1" fmla="*/ 1175249 h 3445468"/>
                <a:gd name="connsiteX2" fmla="*/ 1139406 w 2961716"/>
                <a:gd name="connsiteY2" fmla="*/ 3282345 h 3445468"/>
                <a:gd name="connsiteX3" fmla="*/ 1775510 w 2961716"/>
                <a:gd name="connsiteY3" fmla="*/ 3308850 h 3445468"/>
                <a:gd name="connsiteX4" fmla="*/ 2325475 w 2961716"/>
                <a:gd name="connsiteY4" fmla="*/ 3063685 h 3445468"/>
                <a:gd name="connsiteX5" fmla="*/ 2882067 w 2961716"/>
                <a:gd name="connsiteY5" fmla="*/ 2248676 h 3445468"/>
                <a:gd name="connsiteX6" fmla="*/ 2961580 w 2961716"/>
                <a:gd name="connsiteY6" fmla="*/ 1791476 h 3445468"/>
                <a:gd name="connsiteX7" fmla="*/ 2862188 w 2961716"/>
                <a:gd name="connsiteY7" fmla="*/ 1307771 h 3445468"/>
                <a:gd name="connsiteX8" fmla="*/ 2636901 w 2961716"/>
                <a:gd name="connsiteY8" fmla="*/ 870450 h 3445468"/>
                <a:gd name="connsiteX9" fmla="*/ 1987545 w 2961716"/>
                <a:gd name="connsiteY9" fmla="*/ 267476 h 3445468"/>
                <a:gd name="connsiteX10" fmla="*/ 1775510 w 2961716"/>
                <a:gd name="connsiteY10" fmla="*/ 201215 h 3445468"/>
                <a:gd name="connsiteX11" fmla="*/ 1550223 w 2961716"/>
                <a:gd name="connsiteY11" fmla="*/ 148206 h 3445468"/>
                <a:gd name="connsiteX12" fmla="*/ 1384571 w 2961716"/>
                <a:gd name="connsiteY12" fmla="*/ 115076 h 3445468"/>
                <a:gd name="connsiteX13" fmla="*/ 1238797 w 2961716"/>
                <a:gd name="connsiteY13" fmla="*/ 121702 h 3445468"/>
                <a:gd name="connsiteX14" fmla="*/ 1179162 w 2961716"/>
                <a:gd name="connsiteY14" fmla="*/ 95198 h 3445468"/>
                <a:gd name="connsiteX15" fmla="*/ 1205667 w 2961716"/>
                <a:gd name="connsiteY15" fmla="*/ 75319 h 3445468"/>
                <a:gd name="connsiteX0" fmla="*/ 1237442 w 2993491"/>
                <a:gd name="connsiteY0" fmla="*/ 75319 h 3308850"/>
                <a:gd name="connsiteX1" fmla="*/ 104380 w 2993491"/>
                <a:gd name="connsiteY1" fmla="*/ 1175249 h 3308850"/>
                <a:gd name="connsiteX2" fmla="*/ 243528 w 2993491"/>
                <a:gd name="connsiteY2" fmla="*/ 2878153 h 3308850"/>
                <a:gd name="connsiteX3" fmla="*/ 1807285 w 2993491"/>
                <a:gd name="connsiteY3" fmla="*/ 3308850 h 3308850"/>
                <a:gd name="connsiteX4" fmla="*/ 2357250 w 2993491"/>
                <a:gd name="connsiteY4" fmla="*/ 3063685 h 3308850"/>
                <a:gd name="connsiteX5" fmla="*/ 2913842 w 2993491"/>
                <a:gd name="connsiteY5" fmla="*/ 2248676 h 3308850"/>
                <a:gd name="connsiteX6" fmla="*/ 2993355 w 2993491"/>
                <a:gd name="connsiteY6" fmla="*/ 1791476 h 3308850"/>
                <a:gd name="connsiteX7" fmla="*/ 2893963 w 2993491"/>
                <a:gd name="connsiteY7" fmla="*/ 1307771 h 3308850"/>
                <a:gd name="connsiteX8" fmla="*/ 2668676 w 2993491"/>
                <a:gd name="connsiteY8" fmla="*/ 870450 h 3308850"/>
                <a:gd name="connsiteX9" fmla="*/ 2019320 w 2993491"/>
                <a:gd name="connsiteY9" fmla="*/ 267476 h 3308850"/>
                <a:gd name="connsiteX10" fmla="*/ 1807285 w 2993491"/>
                <a:gd name="connsiteY10" fmla="*/ 201215 h 3308850"/>
                <a:gd name="connsiteX11" fmla="*/ 1581998 w 2993491"/>
                <a:gd name="connsiteY11" fmla="*/ 148206 h 3308850"/>
                <a:gd name="connsiteX12" fmla="*/ 1416346 w 2993491"/>
                <a:gd name="connsiteY12" fmla="*/ 115076 h 3308850"/>
                <a:gd name="connsiteX13" fmla="*/ 1270572 w 2993491"/>
                <a:gd name="connsiteY13" fmla="*/ 121702 h 3308850"/>
                <a:gd name="connsiteX14" fmla="*/ 1210937 w 2993491"/>
                <a:gd name="connsiteY14" fmla="*/ 95198 h 3308850"/>
                <a:gd name="connsiteX15" fmla="*/ 1237442 w 2993491"/>
                <a:gd name="connsiteY15" fmla="*/ 75319 h 3308850"/>
                <a:gd name="connsiteX0" fmla="*/ 1209047 w 2991601"/>
                <a:gd name="connsiteY0" fmla="*/ 0 h 3213652"/>
                <a:gd name="connsiteX1" fmla="*/ 102490 w 2991601"/>
                <a:gd name="connsiteY1" fmla="*/ 1080051 h 3213652"/>
                <a:gd name="connsiteX2" fmla="*/ 241638 w 2991601"/>
                <a:gd name="connsiteY2" fmla="*/ 2782955 h 3213652"/>
                <a:gd name="connsiteX3" fmla="*/ 1805395 w 2991601"/>
                <a:gd name="connsiteY3" fmla="*/ 3213652 h 3213652"/>
                <a:gd name="connsiteX4" fmla="*/ 2355360 w 2991601"/>
                <a:gd name="connsiteY4" fmla="*/ 2968487 h 3213652"/>
                <a:gd name="connsiteX5" fmla="*/ 2911952 w 2991601"/>
                <a:gd name="connsiteY5" fmla="*/ 2153478 h 3213652"/>
                <a:gd name="connsiteX6" fmla="*/ 2991465 w 2991601"/>
                <a:gd name="connsiteY6" fmla="*/ 1696278 h 3213652"/>
                <a:gd name="connsiteX7" fmla="*/ 2892073 w 2991601"/>
                <a:gd name="connsiteY7" fmla="*/ 1212573 h 3213652"/>
                <a:gd name="connsiteX8" fmla="*/ 2666786 w 2991601"/>
                <a:gd name="connsiteY8" fmla="*/ 775252 h 3213652"/>
                <a:gd name="connsiteX9" fmla="*/ 2017430 w 2991601"/>
                <a:gd name="connsiteY9" fmla="*/ 172278 h 3213652"/>
                <a:gd name="connsiteX10" fmla="*/ 1805395 w 2991601"/>
                <a:gd name="connsiteY10" fmla="*/ 106017 h 3213652"/>
                <a:gd name="connsiteX11" fmla="*/ 1580108 w 2991601"/>
                <a:gd name="connsiteY11" fmla="*/ 53008 h 3213652"/>
                <a:gd name="connsiteX12" fmla="*/ 1414456 w 2991601"/>
                <a:gd name="connsiteY12" fmla="*/ 19878 h 3213652"/>
                <a:gd name="connsiteX13" fmla="*/ 1268682 w 2991601"/>
                <a:gd name="connsiteY13" fmla="*/ 26504 h 3213652"/>
                <a:gd name="connsiteX14" fmla="*/ 1209047 w 2991601"/>
                <a:gd name="connsiteY14" fmla="*/ 0 h 3213652"/>
                <a:gd name="connsiteX0" fmla="*/ 564076 w 2949603"/>
                <a:gd name="connsiteY0" fmla="*/ 153160 h 3201160"/>
                <a:gd name="connsiteX1" fmla="*/ 60492 w 2949603"/>
                <a:gd name="connsiteY1" fmla="*/ 1067559 h 3201160"/>
                <a:gd name="connsiteX2" fmla="*/ 199640 w 2949603"/>
                <a:gd name="connsiteY2" fmla="*/ 2770463 h 3201160"/>
                <a:gd name="connsiteX3" fmla="*/ 1763397 w 2949603"/>
                <a:gd name="connsiteY3" fmla="*/ 3201160 h 3201160"/>
                <a:gd name="connsiteX4" fmla="*/ 2313362 w 2949603"/>
                <a:gd name="connsiteY4" fmla="*/ 2955995 h 3201160"/>
                <a:gd name="connsiteX5" fmla="*/ 2869954 w 2949603"/>
                <a:gd name="connsiteY5" fmla="*/ 2140986 h 3201160"/>
                <a:gd name="connsiteX6" fmla="*/ 2949467 w 2949603"/>
                <a:gd name="connsiteY6" fmla="*/ 1683786 h 3201160"/>
                <a:gd name="connsiteX7" fmla="*/ 2850075 w 2949603"/>
                <a:gd name="connsiteY7" fmla="*/ 1200081 h 3201160"/>
                <a:gd name="connsiteX8" fmla="*/ 2624788 w 2949603"/>
                <a:gd name="connsiteY8" fmla="*/ 762760 h 3201160"/>
                <a:gd name="connsiteX9" fmla="*/ 1975432 w 2949603"/>
                <a:gd name="connsiteY9" fmla="*/ 159786 h 3201160"/>
                <a:gd name="connsiteX10" fmla="*/ 1763397 w 2949603"/>
                <a:gd name="connsiteY10" fmla="*/ 93525 h 3201160"/>
                <a:gd name="connsiteX11" fmla="*/ 1538110 w 2949603"/>
                <a:gd name="connsiteY11" fmla="*/ 40516 h 3201160"/>
                <a:gd name="connsiteX12" fmla="*/ 1372458 w 2949603"/>
                <a:gd name="connsiteY12" fmla="*/ 7386 h 3201160"/>
                <a:gd name="connsiteX13" fmla="*/ 1226684 w 2949603"/>
                <a:gd name="connsiteY13" fmla="*/ 14012 h 3201160"/>
                <a:gd name="connsiteX14" fmla="*/ 564076 w 2949603"/>
                <a:gd name="connsiteY14" fmla="*/ 153160 h 3201160"/>
                <a:gd name="connsiteX0" fmla="*/ 564076 w 2949538"/>
                <a:gd name="connsiteY0" fmla="*/ 153160 h 3201160"/>
                <a:gd name="connsiteX1" fmla="*/ 60492 w 2949538"/>
                <a:gd name="connsiteY1" fmla="*/ 1067559 h 3201160"/>
                <a:gd name="connsiteX2" fmla="*/ 199640 w 2949538"/>
                <a:gd name="connsiteY2" fmla="*/ 2770463 h 3201160"/>
                <a:gd name="connsiteX3" fmla="*/ 1763397 w 2949538"/>
                <a:gd name="connsiteY3" fmla="*/ 3201160 h 3201160"/>
                <a:gd name="connsiteX4" fmla="*/ 2313362 w 2949538"/>
                <a:gd name="connsiteY4" fmla="*/ 2955995 h 3201160"/>
                <a:gd name="connsiteX5" fmla="*/ 2869954 w 2949538"/>
                <a:gd name="connsiteY5" fmla="*/ 2140986 h 3201160"/>
                <a:gd name="connsiteX6" fmla="*/ 2949467 w 2949538"/>
                <a:gd name="connsiteY6" fmla="*/ 1683786 h 3201160"/>
                <a:gd name="connsiteX7" fmla="*/ 2855983 w 2949538"/>
                <a:gd name="connsiteY7" fmla="*/ 1085218 h 3201160"/>
                <a:gd name="connsiteX8" fmla="*/ 2624788 w 2949538"/>
                <a:gd name="connsiteY8" fmla="*/ 762760 h 3201160"/>
                <a:gd name="connsiteX9" fmla="*/ 1975432 w 2949538"/>
                <a:gd name="connsiteY9" fmla="*/ 159786 h 3201160"/>
                <a:gd name="connsiteX10" fmla="*/ 1763397 w 2949538"/>
                <a:gd name="connsiteY10" fmla="*/ 93525 h 3201160"/>
                <a:gd name="connsiteX11" fmla="*/ 1538110 w 2949538"/>
                <a:gd name="connsiteY11" fmla="*/ 40516 h 3201160"/>
                <a:gd name="connsiteX12" fmla="*/ 1372458 w 2949538"/>
                <a:gd name="connsiteY12" fmla="*/ 7386 h 3201160"/>
                <a:gd name="connsiteX13" fmla="*/ 1226684 w 2949538"/>
                <a:gd name="connsiteY13" fmla="*/ 14012 h 3201160"/>
                <a:gd name="connsiteX14" fmla="*/ 564076 w 2949538"/>
                <a:gd name="connsiteY14" fmla="*/ 153160 h 3201160"/>
                <a:gd name="connsiteX0" fmla="*/ 564076 w 2949538"/>
                <a:gd name="connsiteY0" fmla="*/ 153160 h 3201160"/>
                <a:gd name="connsiteX1" fmla="*/ 60492 w 2949538"/>
                <a:gd name="connsiteY1" fmla="*/ 1067559 h 3201160"/>
                <a:gd name="connsiteX2" fmla="*/ 199640 w 2949538"/>
                <a:gd name="connsiteY2" fmla="*/ 2770463 h 3201160"/>
                <a:gd name="connsiteX3" fmla="*/ 1763397 w 2949538"/>
                <a:gd name="connsiteY3" fmla="*/ 3201160 h 3201160"/>
                <a:gd name="connsiteX4" fmla="*/ 2313362 w 2949538"/>
                <a:gd name="connsiteY4" fmla="*/ 2955995 h 3201160"/>
                <a:gd name="connsiteX5" fmla="*/ 2869954 w 2949538"/>
                <a:gd name="connsiteY5" fmla="*/ 2140986 h 3201160"/>
                <a:gd name="connsiteX6" fmla="*/ 2949467 w 2949538"/>
                <a:gd name="connsiteY6" fmla="*/ 1683786 h 3201160"/>
                <a:gd name="connsiteX7" fmla="*/ 2855983 w 2949538"/>
                <a:gd name="connsiteY7" fmla="*/ 1085218 h 3201160"/>
                <a:gd name="connsiteX8" fmla="*/ 2595248 w 2949538"/>
                <a:gd name="connsiteY8" fmla="*/ 653943 h 3201160"/>
                <a:gd name="connsiteX9" fmla="*/ 1975432 w 2949538"/>
                <a:gd name="connsiteY9" fmla="*/ 159786 h 3201160"/>
                <a:gd name="connsiteX10" fmla="*/ 1763397 w 2949538"/>
                <a:gd name="connsiteY10" fmla="*/ 93525 h 3201160"/>
                <a:gd name="connsiteX11" fmla="*/ 1538110 w 2949538"/>
                <a:gd name="connsiteY11" fmla="*/ 40516 h 3201160"/>
                <a:gd name="connsiteX12" fmla="*/ 1372458 w 2949538"/>
                <a:gd name="connsiteY12" fmla="*/ 7386 h 3201160"/>
                <a:gd name="connsiteX13" fmla="*/ 1226684 w 2949538"/>
                <a:gd name="connsiteY13" fmla="*/ 14012 h 3201160"/>
                <a:gd name="connsiteX14" fmla="*/ 564076 w 2949538"/>
                <a:gd name="connsiteY14" fmla="*/ 153160 h 3201160"/>
                <a:gd name="connsiteX0" fmla="*/ 564076 w 2949538"/>
                <a:gd name="connsiteY0" fmla="*/ 144905 h 3192905"/>
                <a:gd name="connsiteX1" fmla="*/ 60492 w 2949538"/>
                <a:gd name="connsiteY1" fmla="*/ 1059304 h 3192905"/>
                <a:gd name="connsiteX2" fmla="*/ 199640 w 2949538"/>
                <a:gd name="connsiteY2" fmla="*/ 2762208 h 3192905"/>
                <a:gd name="connsiteX3" fmla="*/ 1763397 w 2949538"/>
                <a:gd name="connsiteY3" fmla="*/ 3192905 h 3192905"/>
                <a:gd name="connsiteX4" fmla="*/ 2313362 w 2949538"/>
                <a:gd name="connsiteY4" fmla="*/ 2947740 h 3192905"/>
                <a:gd name="connsiteX5" fmla="*/ 2869954 w 2949538"/>
                <a:gd name="connsiteY5" fmla="*/ 2132731 h 3192905"/>
                <a:gd name="connsiteX6" fmla="*/ 2949467 w 2949538"/>
                <a:gd name="connsiteY6" fmla="*/ 1675531 h 3192905"/>
                <a:gd name="connsiteX7" fmla="*/ 2855983 w 2949538"/>
                <a:gd name="connsiteY7" fmla="*/ 1076963 h 3192905"/>
                <a:gd name="connsiteX8" fmla="*/ 2595248 w 2949538"/>
                <a:gd name="connsiteY8" fmla="*/ 645688 h 3192905"/>
                <a:gd name="connsiteX9" fmla="*/ 1975432 w 2949538"/>
                <a:gd name="connsiteY9" fmla="*/ 151531 h 3192905"/>
                <a:gd name="connsiteX10" fmla="*/ 1763397 w 2949538"/>
                <a:gd name="connsiteY10" fmla="*/ 85270 h 3192905"/>
                <a:gd name="connsiteX11" fmla="*/ 1538110 w 2949538"/>
                <a:gd name="connsiteY11" fmla="*/ 32261 h 3192905"/>
                <a:gd name="connsiteX12" fmla="*/ 1226684 w 2949538"/>
                <a:gd name="connsiteY12" fmla="*/ 5757 h 3192905"/>
                <a:gd name="connsiteX13" fmla="*/ 564076 w 2949538"/>
                <a:gd name="connsiteY13" fmla="*/ 144905 h 3192905"/>
                <a:gd name="connsiteX0" fmla="*/ 564076 w 2949538"/>
                <a:gd name="connsiteY0" fmla="*/ 146377 h 3194377"/>
                <a:gd name="connsiteX1" fmla="*/ 60492 w 2949538"/>
                <a:gd name="connsiteY1" fmla="*/ 1060776 h 3194377"/>
                <a:gd name="connsiteX2" fmla="*/ 199640 w 2949538"/>
                <a:gd name="connsiteY2" fmla="*/ 2763680 h 3194377"/>
                <a:gd name="connsiteX3" fmla="*/ 1763397 w 2949538"/>
                <a:gd name="connsiteY3" fmla="*/ 3194377 h 3194377"/>
                <a:gd name="connsiteX4" fmla="*/ 2313362 w 2949538"/>
                <a:gd name="connsiteY4" fmla="*/ 2949212 h 3194377"/>
                <a:gd name="connsiteX5" fmla="*/ 2869954 w 2949538"/>
                <a:gd name="connsiteY5" fmla="*/ 2134203 h 3194377"/>
                <a:gd name="connsiteX6" fmla="*/ 2949467 w 2949538"/>
                <a:gd name="connsiteY6" fmla="*/ 1677003 h 3194377"/>
                <a:gd name="connsiteX7" fmla="*/ 2855983 w 2949538"/>
                <a:gd name="connsiteY7" fmla="*/ 1078435 h 3194377"/>
                <a:gd name="connsiteX8" fmla="*/ 2595248 w 2949538"/>
                <a:gd name="connsiteY8" fmla="*/ 647160 h 3194377"/>
                <a:gd name="connsiteX9" fmla="*/ 1975432 w 2949538"/>
                <a:gd name="connsiteY9" fmla="*/ 153003 h 3194377"/>
                <a:gd name="connsiteX10" fmla="*/ 1538110 w 2949538"/>
                <a:gd name="connsiteY10" fmla="*/ 33733 h 3194377"/>
                <a:gd name="connsiteX11" fmla="*/ 1226684 w 2949538"/>
                <a:gd name="connsiteY11" fmla="*/ 7229 h 3194377"/>
                <a:gd name="connsiteX12" fmla="*/ 564076 w 2949538"/>
                <a:gd name="connsiteY12" fmla="*/ 146377 h 3194377"/>
                <a:gd name="connsiteX0" fmla="*/ 564076 w 2949538"/>
                <a:gd name="connsiteY0" fmla="*/ 146377 h 3194377"/>
                <a:gd name="connsiteX1" fmla="*/ 60492 w 2949538"/>
                <a:gd name="connsiteY1" fmla="*/ 1060776 h 3194377"/>
                <a:gd name="connsiteX2" fmla="*/ 199640 w 2949538"/>
                <a:gd name="connsiteY2" fmla="*/ 2763680 h 3194377"/>
                <a:gd name="connsiteX3" fmla="*/ 1763397 w 2949538"/>
                <a:gd name="connsiteY3" fmla="*/ 3194377 h 3194377"/>
                <a:gd name="connsiteX4" fmla="*/ 2313362 w 2949538"/>
                <a:gd name="connsiteY4" fmla="*/ 2949212 h 3194377"/>
                <a:gd name="connsiteX5" fmla="*/ 2869954 w 2949538"/>
                <a:gd name="connsiteY5" fmla="*/ 2134203 h 3194377"/>
                <a:gd name="connsiteX6" fmla="*/ 2949467 w 2949538"/>
                <a:gd name="connsiteY6" fmla="*/ 1677003 h 3194377"/>
                <a:gd name="connsiteX7" fmla="*/ 2855983 w 2949538"/>
                <a:gd name="connsiteY7" fmla="*/ 1078435 h 3194377"/>
                <a:gd name="connsiteX8" fmla="*/ 2595248 w 2949538"/>
                <a:gd name="connsiteY8" fmla="*/ 647160 h 3194377"/>
                <a:gd name="connsiteX9" fmla="*/ 1975432 w 2949538"/>
                <a:gd name="connsiteY9" fmla="*/ 153003 h 3194377"/>
                <a:gd name="connsiteX10" fmla="*/ 1538110 w 2949538"/>
                <a:gd name="connsiteY10" fmla="*/ 33733 h 3194377"/>
                <a:gd name="connsiteX11" fmla="*/ 1226684 w 2949538"/>
                <a:gd name="connsiteY11" fmla="*/ 7229 h 3194377"/>
                <a:gd name="connsiteX12" fmla="*/ 564076 w 2949538"/>
                <a:gd name="connsiteY12" fmla="*/ 146377 h 3194377"/>
                <a:gd name="connsiteX0" fmla="*/ 678882 w 3064344"/>
                <a:gd name="connsiteY0" fmla="*/ 146377 h 3194377"/>
                <a:gd name="connsiteX1" fmla="*/ 23660 w 3064344"/>
                <a:gd name="connsiteY1" fmla="*/ 1451714 h 3194377"/>
                <a:gd name="connsiteX2" fmla="*/ 314446 w 3064344"/>
                <a:gd name="connsiteY2" fmla="*/ 2763680 h 3194377"/>
                <a:gd name="connsiteX3" fmla="*/ 1878203 w 3064344"/>
                <a:gd name="connsiteY3" fmla="*/ 3194377 h 3194377"/>
                <a:gd name="connsiteX4" fmla="*/ 2428168 w 3064344"/>
                <a:gd name="connsiteY4" fmla="*/ 2949212 h 3194377"/>
                <a:gd name="connsiteX5" fmla="*/ 2984760 w 3064344"/>
                <a:gd name="connsiteY5" fmla="*/ 2134203 h 3194377"/>
                <a:gd name="connsiteX6" fmla="*/ 3064273 w 3064344"/>
                <a:gd name="connsiteY6" fmla="*/ 1677003 h 3194377"/>
                <a:gd name="connsiteX7" fmla="*/ 2970789 w 3064344"/>
                <a:gd name="connsiteY7" fmla="*/ 1078435 h 3194377"/>
                <a:gd name="connsiteX8" fmla="*/ 2710054 w 3064344"/>
                <a:gd name="connsiteY8" fmla="*/ 647160 h 3194377"/>
                <a:gd name="connsiteX9" fmla="*/ 2090238 w 3064344"/>
                <a:gd name="connsiteY9" fmla="*/ 153003 h 3194377"/>
                <a:gd name="connsiteX10" fmla="*/ 1652916 w 3064344"/>
                <a:gd name="connsiteY10" fmla="*/ 33733 h 3194377"/>
                <a:gd name="connsiteX11" fmla="*/ 1341490 w 3064344"/>
                <a:gd name="connsiteY11" fmla="*/ 7229 h 3194377"/>
                <a:gd name="connsiteX12" fmla="*/ 678882 w 3064344"/>
                <a:gd name="connsiteY12" fmla="*/ 146377 h 3194377"/>
                <a:gd name="connsiteX0" fmla="*/ 655721 w 3041183"/>
                <a:gd name="connsiteY0" fmla="*/ 146377 h 3194377"/>
                <a:gd name="connsiteX1" fmla="*/ 499 w 3041183"/>
                <a:gd name="connsiteY1" fmla="*/ 1451714 h 3194377"/>
                <a:gd name="connsiteX2" fmla="*/ 291285 w 3041183"/>
                <a:gd name="connsiteY2" fmla="*/ 2763680 h 3194377"/>
                <a:gd name="connsiteX3" fmla="*/ 1855042 w 3041183"/>
                <a:gd name="connsiteY3" fmla="*/ 3194377 h 3194377"/>
                <a:gd name="connsiteX4" fmla="*/ 2405007 w 3041183"/>
                <a:gd name="connsiteY4" fmla="*/ 2949212 h 3194377"/>
                <a:gd name="connsiteX5" fmla="*/ 2961599 w 3041183"/>
                <a:gd name="connsiteY5" fmla="*/ 2134203 h 3194377"/>
                <a:gd name="connsiteX6" fmla="*/ 3041112 w 3041183"/>
                <a:gd name="connsiteY6" fmla="*/ 1677003 h 3194377"/>
                <a:gd name="connsiteX7" fmla="*/ 2947628 w 3041183"/>
                <a:gd name="connsiteY7" fmla="*/ 1078435 h 3194377"/>
                <a:gd name="connsiteX8" fmla="*/ 2686893 w 3041183"/>
                <a:gd name="connsiteY8" fmla="*/ 647160 h 3194377"/>
                <a:gd name="connsiteX9" fmla="*/ 2067077 w 3041183"/>
                <a:gd name="connsiteY9" fmla="*/ 153003 h 3194377"/>
                <a:gd name="connsiteX10" fmla="*/ 1629755 w 3041183"/>
                <a:gd name="connsiteY10" fmla="*/ 33733 h 3194377"/>
                <a:gd name="connsiteX11" fmla="*/ 1318329 w 3041183"/>
                <a:gd name="connsiteY11" fmla="*/ 7229 h 3194377"/>
                <a:gd name="connsiteX12" fmla="*/ 655721 w 3041183"/>
                <a:gd name="connsiteY12" fmla="*/ 146377 h 3194377"/>
                <a:gd name="connsiteX0" fmla="*/ 655720 w 3041182"/>
                <a:gd name="connsiteY0" fmla="*/ 146377 h 3162134"/>
                <a:gd name="connsiteX1" fmla="*/ 498 w 3041182"/>
                <a:gd name="connsiteY1" fmla="*/ 1451714 h 3162134"/>
                <a:gd name="connsiteX2" fmla="*/ 291284 w 3041182"/>
                <a:gd name="connsiteY2" fmla="*/ 2763680 h 3162134"/>
                <a:gd name="connsiteX3" fmla="*/ 1593121 w 3041182"/>
                <a:gd name="connsiteY3" fmla="*/ 3162134 h 3162134"/>
                <a:gd name="connsiteX4" fmla="*/ 2405006 w 3041182"/>
                <a:gd name="connsiteY4" fmla="*/ 2949212 h 3162134"/>
                <a:gd name="connsiteX5" fmla="*/ 2961598 w 3041182"/>
                <a:gd name="connsiteY5" fmla="*/ 2134203 h 3162134"/>
                <a:gd name="connsiteX6" fmla="*/ 3041111 w 3041182"/>
                <a:gd name="connsiteY6" fmla="*/ 1677003 h 3162134"/>
                <a:gd name="connsiteX7" fmla="*/ 2947627 w 3041182"/>
                <a:gd name="connsiteY7" fmla="*/ 1078435 h 3162134"/>
                <a:gd name="connsiteX8" fmla="*/ 2686892 w 3041182"/>
                <a:gd name="connsiteY8" fmla="*/ 647160 h 3162134"/>
                <a:gd name="connsiteX9" fmla="*/ 2067076 w 3041182"/>
                <a:gd name="connsiteY9" fmla="*/ 153003 h 3162134"/>
                <a:gd name="connsiteX10" fmla="*/ 1629754 w 3041182"/>
                <a:gd name="connsiteY10" fmla="*/ 33733 h 3162134"/>
                <a:gd name="connsiteX11" fmla="*/ 1318328 w 3041182"/>
                <a:gd name="connsiteY11" fmla="*/ 7229 h 3162134"/>
                <a:gd name="connsiteX12" fmla="*/ 655720 w 3041182"/>
                <a:gd name="connsiteY12" fmla="*/ 146377 h 3162134"/>
                <a:gd name="connsiteX0" fmla="*/ 655720 w 3041182"/>
                <a:gd name="connsiteY0" fmla="*/ 146377 h 3162134"/>
                <a:gd name="connsiteX1" fmla="*/ 498 w 3041182"/>
                <a:gd name="connsiteY1" fmla="*/ 1451714 h 3162134"/>
                <a:gd name="connsiteX2" fmla="*/ 291284 w 3041182"/>
                <a:gd name="connsiteY2" fmla="*/ 2763680 h 3162134"/>
                <a:gd name="connsiteX3" fmla="*/ 1593121 w 3041182"/>
                <a:gd name="connsiteY3" fmla="*/ 3162134 h 3162134"/>
                <a:gd name="connsiteX4" fmla="*/ 2405006 w 3041182"/>
                <a:gd name="connsiteY4" fmla="*/ 2949212 h 3162134"/>
                <a:gd name="connsiteX5" fmla="*/ 2961598 w 3041182"/>
                <a:gd name="connsiteY5" fmla="*/ 2134203 h 3162134"/>
                <a:gd name="connsiteX6" fmla="*/ 3041111 w 3041182"/>
                <a:gd name="connsiteY6" fmla="*/ 1677003 h 3162134"/>
                <a:gd name="connsiteX7" fmla="*/ 2947627 w 3041182"/>
                <a:gd name="connsiteY7" fmla="*/ 1078435 h 3162134"/>
                <a:gd name="connsiteX8" fmla="*/ 2686892 w 3041182"/>
                <a:gd name="connsiteY8" fmla="*/ 647160 h 3162134"/>
                <a:gd name="connsiteX9" fmla="*/ 2067076 w 3041182"/>
                <a:gd name="connsiteY9" fmla="*/ 153003 h 3162134"/>
                <a:gd name="connsiteX10" fmla="*/ 1629754 w 3041182"/>
                <a:gd name="connsiteY10" fmla="*/ 33733 h 3162134"/>
                <a:gd name="connsiteX11" fmla="*/ 1318328 w 3041182"/>
                <a:gd name="connsiteY11" fmla="*/ 7229 h 3162134"/>
                <a:gd name="connsiteX12" fmla="*/ 655720 w 3041182"/>
                <a:gd name="connsiteY12" fmla="*/ 146377 h 3162134"/>
                <a:gd name="connsiteX0" fmla="*/ 655720 w 3041182"/>
                <a:gd name="connsiteY0" fmla="*/ 146377 h 3162134"/>
                <a:gd name="connsiteX1" fmla="*/ 498 w 3041182"/>
                <a:gd name="connsiteY1" fmla="*/ 1451714 h 3162134"/>
                <a:gd name="connsiteX2" fmla="*/ 291284 w 3041182"/>
                <a:gd name="connsiteY2" fmla="*/ 2763680 h 3162134"/>
                <a:gd name="connsiteX3" fmla="*/ 1593121 w 3041182"/>
                <a:gd name="connsiteY3" fmla="*/ 3162134 h 3162134"/>
                <a:gd name="connsiteX4" fmla="*/ 2405006 w 3041182"/>
                <a:gd name="connsiteY4" fmla="*/ 2896817 h 3162134"/>
                <a:gd name="connsiteX5" fmla="*/ 2961598 w 3041182"/>
                <a:gd name="connsiteY5" fmla="*/ 2134203 h 3162134"/>
                <a:gd name="connsiteX6" fmla="*/ 3041111 w 3041182"/>
                <a:gd name="connsiteY6" fmla="*/ 1677003 h 3162134"/>
                <a:gd name="connsiteX7" fmla="*/ 2947627 w 3041182"/>
                <a:gd name="connsiteY7" fmla="*/ 1078435 h 3162134"/>
                <a:gd name="connsiteX8" fmla="*/ 2686892 w 3041182"/>
                <a:gd name="connsiteY8" fmla="*/ 647160 h 3162134"/>
                <a:gd name="connsiteX9" fmla="*/ 2067076 w 3041182"/>
                <a:gd name="connsiteY9" fmla="*/ 153003 h 3162134"/>
                <a:gd name="connsiteX10" fmla="*/ 1629754 w 3041182"/>
                <a:gd name="connsiteY10" fmla="*/ 33733 h 3162134"/>
                <a:gd name="connsiteX11" fmla="*/ 1318328 w 3041182"/>
                <a:gd name="connsiteY11" fmla="*/ 7229 h 3162134"/>
                <a:gd name="connsiteX12" fmla="*/ 655720 w 3041182"/>
                <a:gd name="connsiteY12" fmla="*/ 146377 h 3162134"/>
                <a:gd name="connsiteX0" fmla="*/ 655720 w 3041182"/>
                <a:gd name="connsiteY0" fmla="*/ 146377 h 3109741"/>
                <a:gd name="connsiteX1" fmla="*/ 498 w 3041182"/>
                <a:gd name="connsiteY1" fmla="*/ 1451714 h 3109741"/>
                <a:gd name="connsiteX2" fmla="*/ 291284 w 3041182"/>
                <a:gd name="connsiteY2" fmla="*/ 2763680 h 3109741"/>
                <a:gd name="connsiteX3" fmla="*/ 1518287 w 3041182"/>
                <a:gd name="connsiteY3" fmla="*/ 3109741 h 3109741"/>
                <a:gd name="connsiteX4" fmla="*/ 2405006 w 3041182"/>
                <a:gd name="connsiteY4" fmla="*/ 2896817 h 3109741"/>
                <a:gd name="connsiteX5" fmla="*/ 2961598 w 3041182"/>
                <a:gd name="connsiteY5" fmla="*/ 2134203 h 3109741"/>
                <a:gd name="connsiteX6" fmla="*/ 3041111 w 3041182"/>
                <a:gd name="connsiteY6" fmla="*/ 1677003 h 3109741"/>
                <a:gd name="connsiteX7" fmla="*/ 2947627 w 3041182"/>
                <a:gd name="connsiteY7" fmla="*/ 1078435 h 3109741"/>
                <a:gd name="connsiteX8" fmla="*/ 2686892 w 3041182"/>
                <a:gd name="connsiteY8" fmla="*/ 647160 h 3109741"/>
                <a:gd name="connsiteX9" fmla="*/ 2067076 w 3041182"/>
                <a:gd name="connsiteY9" fmla="*/ 153003 h 3109741"/>
                <a:gd name="connsiteX10" fmla="*/ 1629754 w 3041182"/>
                <a:gd name="connsiteY10" fmla="*/ 33733 h 3109741"/>
                <a:gd name="connsiteX11" fmla="*/ 1318328 w 3041182"/>
                <a:gd name="connsiteY11" fmla="*/ 7229 h 3109741"/>
                <a:gd name="connsiteX12" fmla="*/ 655720 w 3041182"/>
                <a:gd name="connsiteY12" fmla="*/ 146377 h 3109741"/>
                <a:gd name="connsiteX0" fmla="*/ 683078 w 3068540"/>
                <a:gd name="connsiteY0" fmla="*/ 146377 h 3109741"/>
                <a:gd name="connsiteX1" fmla="*/ 27856 w 3068540"/>
                <a:gd name="connsiteY1" fmla="*/ 1451714 h 3109741"/>
                <a:gd name="connsiteX2" fmla="*/ 265470 w 3068540"/>
                <a:gd name="connsiteY2" fmla="*/ 2550075 h 3109741"/>
                <a:gd name="connsiteX3" fmla="*/ 1545645 w 3068540"/>
                <a:gd name="connsiteY3" fmla="*/ 3109741 h 3109741"/>
                <a:gd name="connsiteX4" fmla="*/ 2432364 w 3068540"/>
                <a:gd name="connsiteY4" fmla="*/ 2896817 h 3109741"/>
                <a:gd name="connsiteX5" fmla="*/ 2988956 w 3068540"/>
                <a:gd name="connsiteY5" fmla="*/ 2134203 h 3109741"/>
                <a:gd name="connsiteX6" fmla="*/ 3068469 w 3068540"/>
                <a:gd name="connsiteY6" fmla="*/ 1677003 h 3109741"/>
                <a:gd name="connsiteX7" fmla="*/ 2974985 w 3068540"/>
                <a:gd name="connsiteY7" fmla="*/ 1078435 h 3109741"/>
                <a:gd name="connsiteX8" fmla="*/ 2714250 w 3068540"/>
                <a:gd name="connsiteY8" fmla="*/ 647160 h 3109741"/>
                <a:gd name="connsiteX9" fmla="*/ 2094434 w 3068540"/>
                <a:gd name="connsiteY9" fmla="*/ 153003 h 3109741"/>
                <a:gd name="connsiteX10" fmla="*/ 1657112 w 3068540"/>
                <a:gd name="connsiteY10" fmla="*/ 33733 h 3109741"/>
                <a:gd name="connsiteX11" fmla="*/ 1345686 w 3068540"/>
                <a:gd name="connsiteY11" fmla="*/ 7229 h 3109741"/>
                <a:gd name="connsiteX12" fmla="*/ 683078 w 3068540"/>
                <a:gd name="connsiteY12" fmla="*/ 146377 h 3109741"/>
                <a:gd name="connsiteX0" fmla="*/ 683078 w 3068540"/>
                <a:gd name="connsiteY0" fmla="*/ 146377 h 3112185"/>
                <a:gd name="connsiteX1" fmla="*/ 27856 w 3068540"/>
                <a:gd name="connsiteY1" fmla="*/ 1451714 h 3112185"/>
                <a:gd name="connsiteX2" fmla="*/ 265470 w 3068540"/>
                <a:gd name="connsiteY2" fmla="*/ 2550075 h 3112185"/>
                <a:gd name="connsiteX3" fmla="*/ 1545645 w 3068540"/>
                <a:gd name="connsiteY3" fmla="*/ 3109741 h 3112185"/>
                <a:gd name="connsiteX4" fmla="*/ 2432364 w 3068540"/>
                <a:gd name="connsiteY4" fmla="*/ 2896817 h 3112185"/>
                <a:gd name="connsiteX5" fmla="*/ 2988956 w 3068540"/>
                <a:gd name="connsiteY5" fmla="*/ 2134203 h 3112185"/>
                <a:gd name="connsiteX6" fmla="*/ 3068469 w 3068540"/>
                <a:gd name="connsiteY6" fmla="*/ 1677003 h 3112185"/>
                <a:gd name="connsiteX7" fmla="*/ 2974985 w 3068540"/>
                <a:gd name="connsiteY7" fmla="*/ 1078435 h 3112185"/>
                <a:gd name="connsiteX8" fmla="*/ 2714250 w 3068540"/>
                <a:gd name="connsiteY8" fmla="*/ 647160 h 3112185"/>
                <a:gd name="connsiteX9" fmla="*/ 2094434 w 3068540"/>
                <a:gd name="connsiteY9" fmla="*/ 153003 h 3112185"/>
                <a:gd name="connsiteX10" fmla="*/ 1657112 w 3068540"/>
                <a:gd name="connsiteY10" fmla="*/ 33733 h 3112185"/>
                <a:gd name="connsiteX11" fmla="*/ 1345686 w 3068540"/>
                <a:gd name="connsiteY11" fmla="*/ 7229 h 3112185"/>
                <a:gd name="connsiteX12" fmla="*/ 683078 w 3068540"/>
                <a:gd name="connsiteY12" fmla="*/ 146377 h 3112185"/>
                <a:gd name="connsiteX0" fmla="*/ 683078 w 3068540"/>
                <a:gd name="connsiteY0" fmla="*/ 146377 h 3112185"/>
                <a:gd name="connsiteX1" fmla="*/ 27856 w 3068540"/>
                <a:gd name="connsiteY1" fmla="*/ 1451714 h 3112185"/>
                <a:gd name="connsiteX2" fmla="*/ 265470 w 3068540"/>
                <a:gd name="connsiteY2" fmla="*/ 2550075 h 3112185"/>
                <a:gd name="connsiteX3" fmla="*/ 1545645 w 3068540"/>
                <a:gd name="connsiteY3" fmla="*/ 3109741 h 3112185"/>
                <a:gd name="connsiteX4" fmla="*/ 2432364 w 3068540"/>
                <a:gd name="connsiteY4" fmla="*/ 2896817 h 3112185"/>
                <a:gd name="connsiteX5" fmla="*/ 2988956 w 3068540"/>
                <a:gd name="connsiteY5" fmla="*/ 2134203 h 3112185"/>
                <a:gd name="connsiteX6" fmla="*/ 3068469 w 3068540"/>
                <a:gd name="connsiteY6" fmla="*/ 1677003 h 3112185"/>
                <a:gd name="connsiteX7" fmla="*/ 2974985 w 3068540"/>
                <a:gd name="connsiteY7" fmla="*/ 1078435 h 3112185"/>
                <a:gd name="connsiteX8" fmla="*/ 2714250 w 3068540"/>
                <a:gd name="connsiteY8" fmla="*/ 647160 h 3112185"/>
                <a:gd name="connsiteX9" fmla="*/ 2094434 w 3068540"/>
                <a:gd name="connsiteY9" fmla="*/ 153003 h 3112185"/>
                <a:gd name="connsiteX10" fmla="*/ 1657112 w 3068540"/>
                <a:gd name="connsiteY10" fmla="*/ 33733 h 3112185"/>
                <a:gd name="connsiteX11" fmla="*/ 1345686 w 3068540"/>
                <a:gd name="connsiteY11" fmla="*/ 7229 h 3112185"/>
                <a:gd name="connsiteX12" fmla="*/ 683078 w 3068540"/>
                <a:gd name="connsiteY12" fmla="*/ 146377 h 3112185"/>
                <a:gd name="connsiteX0" fmla="*/ 683078 w 3068540"/>
                <a:gd name="connsiteY0" fmla="*/ 143148 h 3108956"/>
                <a:gd name="connsiteX1" fmla="*/ 27856 w 3068540"/>
                <a:gd name="connsiteY1" fmla="*/ 1448485 h 3108956"/>
                <a:gd name="connsiteX2" fmla="*/ 265470 w 3068540"/>
                <a:gd name="connsiteY2" fmla="*/ 2546846 h 3108956"/>
                <a:gd name="connsiteX3" fmla="*/ 1545645 w 3068540"/>
                <a:gd name="connsiteY3" fmla="*/ 3106512 h 3108956"/>
                <a:gd name="connsiteX4" fmla="*/ 2432364 w 3068540"/>
                <a:gd name="connsiteY4" fmla="*/ 2893588 h 3108956"/>
                <a:gd name="connsiteX5" fmla="*/ 2988956 w 3068540"/>
                <a:gd name="connsiteY5" fmla="*/ 2130974 h 3108956"/>
                <a:gd name="connsiteX6" fmla="*/ 3068469 w 3068540"/>
                <a:gd name="connsiteY6" fmla="*/ 1673774 h 3108956"/>
                <a:gd name="connsiteX7" fmla="*/ 2974985 w 3068540"/>
                <a:gd name="connsiteY7" fmla="*/ 1075206 h 3108956"/>
                <a:gd name="connsiteX8" fmla="*/ 2714250 w 3068540"/>
                <a:gd name="connsiteY8" fmla="*/ 643931 h 3108956"/>
                <a:gd name="connsiteX9" fmla="*/ 2094434 w 3068540"/>
                <a:gd name="connsiteY9" fmla="*/ 149774 h 3108956"/>
                <a:gd name="connsiteX10" fmla="*/ 1345686 w 3068540"/>
                <a:gd name="connsiteY10" fmla="*/ 4000 h 3108956"/>
                <a:gd name="connsiteX11" fmla="*/ 683078 w 3068540"/>
                <a:gd name="connsiteY11" fmla="*/ 143148 h 3108956"/>
                <a:gd name="connsiteX0" fmla="*/ 683078 w 3082038"/>
                <a:gd name="connsiteY0" fmla="*/ 143148 h 3108956"/>
                <a:gd name="connsiteX1" fmla="*/ 27856 w 3082038"/>
                <a:gd name="connsiteY1" fmla="*/ 1448485 h 3108956"/>
                <a:gd name="connsiteX2" fmla="*/ 265470 w 3082038"/>
                <a:gd name="connsiteY2" fmla="*/ 2546846 h 3108956"/>
                <a:gd name="connsiteX3" fmla="*/ 1545645 w 3082038"/>
                <a:gd name="connsiteY3" fmla="*/ 3106512 h 3108956"/>
                <a:gd name="connsiteX4" fmla="*/ 2432364 w 3082038"/>
                <a:gd name="connsiteY4" fmla="*/ 2893588 h 3108956"/>
                <a:gd name="connsiteX5" fmla="*/ 2988956 w 3082038"/>
                <a:gd name="connsiteY5" fmla="*/ 2130974 h 3108956"/>
                <a:gd name="connsiteX6" fmla="*/ 3068469 w 3082038"/>
                <a:gd name="connsiteY6" fmla="*/ 1673774 h 3108956"/>
                <a:gd name="connsiteX7" fmla="*/ 2974985 w 3082038"/>
                <a:gd name="connsiteY7" fmla="*/ 1075206 h 3108956"/>
                <a:gd name="connsiteX8" fmla="*/ 2094434 w 3082038"/>
                <a:gd name="connsiteY8" fmla="*/ 149774 h 3108956"/>
                <a:gd name="connsiteX9" fmla="*/ 1345686 w 3082038"/>
                <a:gd name="connsiteY9" fmla="*/ 4000 h 3108956"/>
                <a:gd name="connsiteX10" fmla="*/ 683078 w 3082038"/>
                <a:gd name="connsiteY10" fmla="*/ 143148 h 3108956"/>
                <a:gd name="connsiteX0" fmla="*/ 683078 w 3082038"/>
                <a:gd name="connsiteY0" fmla="*/ 137480 h 3103288"/>
                <a:gd name="connsiteX1" fmla="*/ 27856 w 3082038"/>
                <a:gd name="connsiteY1" fmla="*/ 1442817 h 3103288"/>
                <a:gd name="connsiteX2" fmla="*/ 265470 w 3082038"/>
                <a:gd name="connsiteY2" fmla="*/ 2541178 h 3103288"/>
                <a:gd name="connsiteX3" fmla="*/ 1545645 w 3082038"/>
                <a:gd name="connsiteY3" fmla="*/ 3100844 h 3103288"/>
                <a:gd name="connsiteX4" fmla="*/ 2432364 w 3082038"/>
                <a:gd name="connsiteY4" fmla="*/ 2887920 h 3103288"/>
                <a:gd name="connsiteX5" fmla="*/ 2988956 w 3082038"/>
                <a:gd name="connsiteY5" fmla="*/ 2125306 h 3103288"/>
                <a:gd name="connsiteX6" fmla="*/ 3068469 w 3082038"/>
                <a:gd name="connsiteY6" fmla="*/ 1668106 h 3103288"/>
                <a:gd name="connsiteX7" fmla="*/ 2974985 w 3082038"/>
                <a:gd name="connsiteY7" fmla="*/ 1069538 h 3103288"/>
                <a:gd name="connsiteX8" fmla="*/ 2094434 w 3082038"/>
                <a:gd name="connsiteY8" fmla="*/ 144106 h 3103288"/>
                <a:gd name="connsiteX9" fmla="*/ 683078 w 3082038"/>
                <a:gd name="connsiteY9" fmla="*/ 137480 h 3103288"/>
                <a:gd name="connsiteX0" fmla="*/ 683078 w 3082038"/>
                <a:gd name="connsiteY0" fmla="*/ 137480 h 3103288"/>
                <a:gd name="connsiteX1" fmla="*/ 27856 w 3082038"/>
                <a:gd name="connsiteY1" fmla="*/ 1442817 h 3103288"/>
                <a:gd name="connsiteX2" fmla="*/ 265470 w 3082038"/>
                <a:gd name="connsiteY2" fmla="*/ 2541178 h 3103288"/>
                <a:gd name="connsiteX3" fmla="*/ 1545645 w 3082038"/>
                <a:gd name="connsiteY3" fmla="*/ 3100844 h 3103288"/>
                <a:gd name="connsiteX4" fmla="*/ 2432364 w 3082038"/>
                <a:gd name="connsiteY4" fmla="*/ 2887920 h 3103288"/>
                <a:gd name="connsiteX5" fmla="*/ 3068469 w 3082038"/>
                <a:gd name="connsiteY5" fmla="*/ 1668106 h 3103288"/>
                <a:gd name="connsiteX6" fmla="*/ 2974985 w 3082038"/>
                <a:gd name="connsiteY6" fmla="*/ 1069538 h 3103288"/>
                <a:gd name="connsiteX7" fmla="*/ 2094434 w 3082038"/>
                <a:gd name="connsiteY7" fmla="*/ 144106 h 3103288"/>
                <a:gd name="connsiteX8" fmla="*/ 683078 w 3082038"/>
                <a:gd name="connsiteY8" fmla="*/ 137480 h 3103288"/>
                <a:gd name="connsiteX0" fmla="*/ 683078 w 2980867"/>
                <a:gd name="connsiteY0" fmla="*/ 137480 h 3121480"/>
                <a:gd name="connsiteX1" fmla="*/ 27856 w 2980867"/>
                <a:gd name="connsiteY1" fmla="*/ 1442817 h 3121480"/>
                <a:gd name="connsiteX2" fmla="*/ 265470 w 2980867"/>
                <a:gd name="connsiteY2" fmla="*/ 2541178 h 3121480"/>
                <a:gd name="connsiteX3" fmla="*/ 1545645 w 2980867"/>
                <a:gd name="connsiteY3" fmla="*/ 3100844 h 3121480"/>
                <a:gd name="connsiteX4" fmla="*/ 2432364 w 2980867"/>
                <a:gd name="connsiteY4" fmla="*/ 2887920 h 3121480"/>
                <a:gd name="connsiteX5" fmla="*/ 2974985 w 2980867"/>
                <a:gd name="connsiteY5" fmla="*/ 1069538 h 3121480"/>
                <a:gd name="connsiteX6" fmla="*/ 2094434 w 2980867"/>
                <a:gd name="connsiteY6" fmla="*/ 144106 h 3121480"/>
                <a:gd name="connsiteX7" fmla="*/ 683078 w 2980867"/>
                <a:gd name="connsiteY7" fmla="*/ 137480 h 3121480"/>
                <a:gd name="connsiteX0" fmla="*/ 683078 w 2992555"/>
                <a:gd name="connsiteY0" fmla="*/ 137480 h 3103288"/>
                <a:gd name="connsiteX1" fmla="*/ 27856 w 2992555"/>
                <a:gd name="connsiteY1" fmla="*/ 1442817 h 3103288"/>
                <a:gd name="connsiteX2" fmla="*/ 265470 w 2992555"/>
                <a:gd name="connsiteY2" fmla="*/ 2541178 h 3103288"/>
                <a:gd name="connsiteX3" fmla="*/ 1545645 w 2992555"/>
                <a:gd name="connsiteY3" fmla="*/ 3100844 h 3103288"/>
                <a:gd name="connsiteX4" fmla="*/ 2593572 w 2992555"/>
                <a:gd name="connsiteY4" fmla="*/ 2617316 h 3103288"/>
                <a:gd name="connsiteX5" fmla="*/ 2974985 w 2992555"/>
                <a:gd name="connsiteY5" fmla="*/ 1069538 h 3103288"/>
                <a:gd name="connsiteX6" fmla="*/ 2094434 w 2992555"/>
                <a:gd name="connsiteY6" fmla="*/ 144106 h 3103288"/>
                <a:gd name="connsiteX7" fmla="*/ 683078 w 2992555"/>
                <a:gd name="connsiteY7" fmla="*/ 137480 h 3103288"/>
                <a:gd name="connsiteX0" fmla="*/ 663919 w 2973396"/>
                <a:gd name="connsiteY0" fmla="*/ 130849 h 3096776"/>
                <a:gd name="connsiteX1" fmla="*/ 31428 w 2973396"/>
                <a:gd name="connsiteY1" fmla="*/ 1337983 h 3096776"/>
                <a:gd name="connsiteX2" fmla="*/ 246311 w 2973396"/>
                <a:gd name="connsiteY2" fmla="*/ 2534547 h 3096776"/>
                <a:gd name="connsiteX3" fmla="*/ 1526486 w 2973396"/>
                <a:gd name="connsiteY3" fmla="*/ 3094213 h 3096776"/>
                <a:gd name="connsiteX4" fmla="*/ 2574413 w 2973396"/>
                <a:gd name="connsiteY4" fmla="*/ 2610685 h 3096776"/>
                <a:gd name="connsiteX5" fmla="*/ 2955826 w 2973396"/>
                <a:gd name="connsiteY5" fmla="*/ 1062907 h 3096776"/>
                <a:gd name="connsiteX6" fmla="*/ 2075275 w 2973396"/>
                <a:gd name="connsiteY6" fmla="*/ 137475 h 3096776"/>
                <a:gd name="connsiteX7" fmla="*/ 663919 w 2973396"/>
                <a:gd name="connsiteY7" fmla="*/ 130849 h 3096776"/>
                <a:gd name="connsiteX0" fmla="*/ 711207 w 3020684"/>
                <a:gd name="connsiteY0" fmla="*/ 130849 h 2750940"/>
                <a:gd name="connsiteX1" fmla="*/ 78716 w 3020684"/>
                <a:gd name="connsiteY1" fmla="*/ 1337983 h 2750940"/>
                <a:gd name="connsiteX2" fmla="*/ 293599 w 3020684"/>
                <a:gd name="connsiteY2" fmla="*/ 2534547 h 2750940"/>
                <a:gd name="connsiteX3" fmla="*/ 2621701 w 3020684"/>
                <a:gd name="connsiteY3" fmla="*/ 2610685 h 2750940"/>
                <a:gd name="connsiteX4" fmla="*/ 3003114 w 3020684"/>
                <a:gd name="connsiteY4" fmla="*/ 1062907 h 2750940"/>
                <a:gd name="connsiteX5" fmla="*/ 2122563 w 3020684"/>
                <a:gd name="connsiteY5" fmla="*/ 137475 h 2750940"/>
                <a:gd name="connsiteX6" fmla="*/ 711207 w 3020684"/>
                <a:gd name="connsiteY6" fmla="*/ 130849 h 2750940"/>
                <a:gd name="connsiteX0" fmla="*/ 529556 w 2839033"/>
                <a:gd name="connsiteY0" fmla="*/ 130849 h 2750940"/>
                <a:gd name="connsiteX1" fmla="*/ 111948 w 2839033"/>
                <a:gd name="connsiteY1" fmla="*/ 2534547 h 2750940"/>
                <a:gd name="connsiteX2" fmla="*/ 2440050 w 2839033"/>
                <a:gd name="connsiteY2" fmla="*/ 2610685 h 2750940"/>
                <a:gd name="connsiteX3" fmla="*/ 2821463 w 2839033"/>
                <a:gd name="connsiteY3" fmla="*/ 1062907 h 2750940"/>
                <a:gd name="connsiteX4" fmla="*/ 1940912 w 2839033"/>
                <a:gd name="connsiteY4" fmla="*/ 137475 h 2750940"/>
                <a:gd name="connsiteX5" fmla="*/ 529556 w 2839033"/>
                <a:gd name="connsiteY5" fmla="*/ 130849 h 2750940"/>
                <a:gd name="connsiteX0" fmla="*/ 274338 w 2973736"/>
                <a:gd name="connsiteY0" fmla="*/ 422384 h 2697767"/>
                <a:gd name="connsiteX1" fmla="*/ 246651 w 2973736"/>
                <a:gd name="connsiteY1" fmla="*/ 2436688 h 2697767"/>
                <a:gd name="connsiteX2" fmla="*/ 2574753 w 2973736"/>
                <a:gd name="connsiteY2" fmla="*/ 2512826 h 2697767"/>
                <a:gd name="connsiteX3" fmla="*/ 2956166 w 2973736"/>
                <a:gd name="connsiteY3" fmla="*/ 965048 h 2697767"/>
                <a:gd name="connsiteX4" fmla="*/ 2075615 w 2973736"/>
                <a:gd name="connsiteY4" fmla="*/ 39616 h 2697767"/>
                <a:gd name="connsiteX5" fmla="*/ 274338 w 2973736"/>
                <a:gd name="connsiteY5" fmla="*/ 422384 h 2697767"/>
                <a:gd name="connsiteX0" fmla="*/ 100018 w 2811870"/>
                <a:gd name="connsiteY0" fmla="*/ 446539 h 2755139"/>
                <a:gd name="connsiteX1" fmla="*/ 462726 w 2811870"/>
                <a:gd name="connsiteY1" fmla="*/ 2519633 h 2755139"/>
                <a:gd name="connsiteX2" fmla="*/ 2400433 w 2811870"/>
                <a:gd name="connsiteY2" fmla="*/ 2536981 h 2755139"/>
                <a:gd name="connsiteX3" fmla="*/ 2781846 w 2811870"/>
                <a:gd name="connsiteY3" fmla="*/ 989203 h 2755139"/>
                <a:gd name="connsiteX4" fmla="*/ 1901295 w 2811870"/>
                <a:gd name="connsiteY4" fmla="*/ 63771 h 2755139"/>
                <a:gd name="connsiteX5" fmla="*/ 100018 w 2811870"/>
                <a:gd name="connsiteY5" fmla="*/ 446539 h 2755139"/>
                <a:gd name="connsiteX0" fmla="*/ 91560 w 2784878"/>
                <a:gd name="connsiteY0" fmla="*/ 446539 h 2832031"/>
                <a:gd name="connsiteX1" fmla="*/ 454268 w 2784878"/>
                <a:gd name="connsiteY1" fmla="*/ 2519633 h 2832031"/>
                <a:gd name="connsiteX2" fmla="*/ 2087171 w 2784878"/>
                <a:gd name="connsiteY2" fmla="*/ 2666122 h 2832031"/>
                <a:gd name="connsiteX3" fmla="*/ 2773388 w 2784878"/>
                <a:gd name="connsiteY3" fmla="*/ 989203 h 2832031"/>
                <a:gd name="connsiteX4" fmla="*/ 1892837 w 2784878"/>
                <a:gd name="connsiteY4" fmla="*/ 63771 h 2832031"/>
                <a:gd name="connsiteX5" fmla="*/ 91560 w 2784878"/>
                <a:gd name="connsiteY5" fmla="*/ 446539 h 2832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84878" h="2832031">
                  <a:moveTo>
                    <a:pt x="91560" y="446539"/>
                  </a:moveTo>
                  <a:cubicBezTo>
                    <a:pt x="-148201" y="855849"/>
                    <a:pt x="121666" y="2149703"/>
                    <a:pt x="454268" y="2519633"/>
                  </a:cubicBezTo>
                  <a:cubicBezTo>
                    <a:pt x="786870" y="2889563"/>
                    <a:pt x="1700651" y="2921194"/>
                    <a:pt x="2087171" y="2666122"/>
                  </a:cubicBezTo>
                  <a:cubicBezTo>
                    <a:pt x="2473691" y="2411050"/>
                    <a:pt x="2856578" y="1401405"/>
                    <a:pt x="2773388" y="989203"/>
                  </a:cubicBezTo>
                  <a:cubicBezTo>
                    <a:pt x="2690198" y="577001"/>
                    <a:pt x="2164387" y="242305"/>
                    <a:pt x="1892837" y="63771"/>
                  </a:cubicBezTo>
                  <a:cubicBezTo>
                    <a:pt x="1510852" y="-91572"/>
                    <a:pt x="331321" y="37229"/>
                    <a:pt x="91560" y="446539"/>
                  </a:cubicBezTo>
                  <a:close/>
                </a:path>
              </a:pathLst>
            </a:cu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2DCB3265-6690-DE15-57A0-D46EAD5D57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40295">
              <a:off x="-115707" y="5352001"/>
              <a:ext cx="1075445" cy="459406"/>
            </a:xfrm>
            <a:custGeom>
              <a:avLst/>
              <a:gdLst>
                <a:gd name="connsiteX0" fmla="*/ 0 w 1075445"/>
                <a:gd name="connsiteY0" fmla="*/ 0 h 459406"/>
                <a:gd name="connsiteX1" fmla="*/ 125139 w 1075445"/>
                <a:gd name="connsiteY1" fmla="*/ 34070 h 459406"/>
                <a:gd name="connsiteX2" fmla="*/ 1075445 w 1075445"/>
                <a:gd name="connsiteY2" fmla="*/ 296789 h 459406"/>
                <a:gd name="connsiteX3" fmla="*/ 1040119 w 1075445"/>
                <a:gd name="connsiteY3" fmla="*/ 459252 h 459406"/>
                <a:gd name="connsiteX4" fmla="*/ 209223 w 1075445"/>
                <a:gd name="connsiteY4" fmla="*/ 342343 h 459406"/>
                <a:gd name="connsiteX5" fmla="*/ 123893 w 1075445"/>
                <a:gd name="connsiteY5" fmla="*/ 328364 h 459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5445" h="459406">
                  <a:moveTo>
                    <a:pt x="0" y="0"/>
                  </a:moveTo>
                  <a:lnTo>
                    <a:pt x="125139" y="34070"/>
                  </a:lnTo>
                  <a:cubicBezTo>
                    <a:pt x="505458" y="136618"/>
                    <a:pt x="1044653" y="276605"/>
                    <a:pt x="1075445" y="296789"/>
                  </a:cubicBezTo>
                  <a:cubicBezTo>
                    <a:pt x="1071846" y="332177"/>
                    <a:pt x="1052634" y="464544"/>
                    <a:pt x="1040119" y="459252"/>
                  </a:cubicBezTo>
                  <a:cubicBezTo>
                    <a:pt x="1010602" y="460855"/>
                    <a:pt x="384281" y="402112"/>
                    <a:pt x="209223" y="342343"/>
                  </a:cubicBezTo>
                  <a:lnTo>
                    <a:pt x="123893" y="328364"/>
                  </a:lnTo>
                  <a:close/>
                </a:path>
              </a:pathLst>
            </a:custGeom>
            <a:solidFill>
              <a:schemeClr val="accent4">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250FBE3D-043E-DA22-353D-CC5A0EEC71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40295">
              <a:off x="-115707" y="5350720"/>
              <a:ext cx="1075445" cy="459406"/>
            </a:xfrm>
            <a:custGeom>
              <a:avLst/>
              <a:gdLst>
                <a:gd name="connsiteX0" fmla="*/ 0 w 1075445"/>
                <a:gd name="connsiteY0" fmla="*/ 0 h 459406"/>
                <a:gd name="connsiteX1" fmla="*/ 125139 w 1075445"/>
                <a:gd name="connsiteY1" fmla="*/ 34070 h 459406"/>
                <a:gd name="connsiteX2" fmla="*/ 1075445 w 1075445"/>
                <a:gd name="connsiteY2" fmla="*/ 296789 h 459406"/>
                <a:gd name="connsiteX3" fmla="*/ 1040119 w 1075445"/>
                <a:gd name="connsiteY3" fmla="*/ 459252 h 459406"/>
                <a:gd name="connsiteX4" fmla="*/ 209223 w 1075445"/>
                <a:gd name="connsiteY4" fmla="*/ 342343 h 459406"/>
                <a:gd name="connsiteX5" fmla="*/ 123893 w 1075445"/>
                <a:gd name="connsiteY5" fmla="*/ 328364 h 459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5445" h="459406">
                  <a:moveTo>
                    <a:pt x="0" y="0"/>
                  </a:moveTo>
                  <a:lnTo>
                    <a:pt x="125139" y="34070"/>
                  </a:lnTo>
                  <a:cubicBezTo>
                    <a:pt x="505458" y="136618"/>
                    <a:pt x="1044653" y="276605"/>
                    <a:pt x="1075445" y="296789"/>
                  </a:cubicBezTo>
                  <a:cubicBezTo>
                    <a:pt x="1071846" y="332177"/>
                    <a:pt x="1052634" y="464544"/>
                    <a:pt x="1040119" y="459252"/>
                  </a:cubicBezTo>
                  <a:cubicBezTo>
                    <a:pt x="1010602" y="460855"/>
                    <a:pt x="384281" y="402112"/>
                    <a:pt x="209223" y="342343"/>
                  </a:cubicBezTo>
                  <a:lnTo>
                    <a:pt x="123893" y="328364"/>
                  </a:lnTo>
                  <a:close/>
                </a:path>
              </a:pathLst>
            </a:custGeom>
            <a:solidFill>
              <a:schemeClr val="accent3">
                <a:lumMod val="20000"/>
                <a:lumOff val="80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546BE822-3E2C-8A7A-8BDC-049080C181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435277" flipH="1" flipV="1">
              <a:off x="926606" y="6033104"/>
              <a:ext cx="910640" cy="981469"/>
            </a:xfrm>
            <a:custGeom>
              <a:avLst/>
              <a:gdLst>
                <a:gd name="connsiteX0" fmla="*/ 0 w 910640"/>
                <a:gd name="connsiteY0" fmla="*/ 141849 h 981469"/>
                <a:gd name="connsiteX1" fmla="*/ 528917 w 910640"/>
                <a:gd name="connsiteY1" fmla="*/ 646629 h 981469"/>
                <a:gd name="connsiteX2" fmla="*/ 805510 w 910640"/>
                <a:gd name="connsiteY2" fmla="*/ 986 h 981469"/>
                <a:gd name="connsiteX3" fmla="*/ 895796 w 910640"/>
                <a:gd name="connsiteY3" fmla="*/ 403546 h 981469"/>
                <a:gd name="connsiteX4" fmla="*/ 910640 w 910640"/>
                <a:gd name="connsiteY4" fmla="*/ 516168 h 981469"/>
                <a:gd name="connsiteX5" fmla="*/ 427480 w 910640"/>
                <a:gd name="connsiteY5" fmla="*/ 981469 h 981469"/>
                <a:gd name="connsiteX6" fmla="*/ 346136 w 910640"/>
                <a:gd name="connsiteY6" fmla="*/ 971263 h 981469"/>
                <a:gd name="connsiteX7" fmla="*/ 271594 w 910640"/>
                <a:gd name="connsiteY7" fmla="*/ 941984 h 981469"/>
                <a:gd name="connsiteX8" fmla="*/ 109689 w 910640"/>
                <a:gd name="connsiteY8" fmla="*/ 652521 h 981469"/>
                <a:gd name="connsiteX9" fmla="*/ 0 w 910640"/>
                <a:gd name="connsiteY9" fmla="*/ 141849 h 98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0640" h="981469">
                  <a:moveTo>
                    <a:pt x="0" y="141849"/>
                  </a:moveTo>
                  <a:cubicBezTo>
                    <a:pt x="129897" y="117360"/>
                    <a:pt x="365447" y="465069"/>
                    <a:pt x="528917" y="646629"/>
                  </a:cubicBezTo>
                  <a:cubicBezTo>
                    <a:pt x="621115" y="431415"/>
                    <a:pt x="793780" y="-14848"/>
                    <a:pt x="805510" y="986"/>
                  </a:cubicBezTo>
                  <a:cubicBezTo>
                    <a:pt x="811749" y="-18180"/>
                    <a:pt x="877877" y="246482"/>
                    <a:pt x="895796" y="403546"/>
                  </a:cubicBezTo>
                  <a:lnTo>
                    <a:pt x="910640" y="516168"/>
                  </a:lnTo>
                  <a:lnTo>
                    <a:pt x="427480" y="981469"/>
                  </a:lnTo>
                  <a:lnTo>
                    <a:pt x="346136" y="971263"/>
                  </a:lnTo>
                  <a:cubicBezTo>
                    <a:pt x="317946" y="964813"/>
                    <a:pt x="292334" y="955366"/>
                    <a:pt x="271594" y="941984"/>
                  </a:cubicBezTo>
                  <a:cubicBezTo>
                    <a:pt x="188637" y="888458"/>
                    <a:pt x="125212" y="719108"/>
                    <a:pt x="109689" y="652521"/>
                  </a:cubicBezTo>
                  <a:cubicBezTo>
                    <a:pt x="79978" y="541726"/>
                    <a:pt x="23903" y="300243"/>
                    <a:pt x="0" y="141849"/>
                  </a:cubicBezTo>
                  <a:close/>
                </a:path>
              </a:pathLst>
            </a:cu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88315343-0191-368B-3F08-DD7E500DB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435277" flipH="1" flipV="1">
              <a:off x="926607" y="6033104"/>
              <a:ext cx="910640" cy="981469"/>
            </a:xfrm>
            <a:custGeom>
              <a:avLst/>
              <a:gdLst>
                <a:gd name="connsiteX0" fmla="*/ 0 w 910640"/>
                <a:gd name="connsiteY0" fmla="*/ 141849 h 981469"/>
                <a:gd name="connsiteX1" fmla="*/ 528918 w 910640"/>
                <a:gd name="connsiteY1" fmla="*/ 646629 h 981469"/>
                <a:gd name="connsiteX2" fmla="*/ 805509 w 910640"/>
                <a:gd name="connsiteY2" fmla="*/ 986 h 981469"/>
                <a:gd name="connsiteX3" fmla="*/ 895796 w 910640"/>
                <a:gd name="connsiteY3" fmla="*/ 403546 h 981469"/>
                <a:gd name="connsiteX4" fmla="*/ 910640 w 910640"/>
                <a:gd name="connsiteY4" fmla="*/ 516168 h 981469"/>
                <a:gd name="connsiteX5" fmla="*/ 427480 w 910640"/>
                <a:gd name="connsiteY5" fmla="*/ 981469 h 981469"/>
                <a:gd name="connsiteX6" fmla="*/ 346136 w 910640"/>
                <a:gd name="connsiteY6" fmla="*/ 971263 h 981469"/>
                <a:gd name="connsiteX7" fmla="*/ 271594 w 910640"/>
                <a:gd name="connsiteY7" fmla="*/ 941984 h 981469"/>
                <a:gd name="connsiteX8" fmla="*/ 109689 w 910640"/>
                <a:gd name="connsiteY8" fmla="*/ 652521 h 981469"/>
                <a:gd name="connsiteX9" fmla="*/ 0 w 910640"/>
                <a:gd name="connsiteY9" fmla="*/ 141849 h 98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0640" h="981469">
                  <a:moveTo>
                    <a:pt x="0" y="141849"/>
                  </a:moveTo>
                  <a:cubicBezTo>
                    <a:pt x="129897" y="117360"/>
                    <a:pt x="365447" y="465069"/>
                    <a:pt x="528918" y="646629"/>
                  </a:cubicBezTo>
                  <a:cubicBezTo>
                    <a:pt x="621115" y="431415"/>
                    <a:pt x="793780" y="-14848"/>
                    <a:pt x="805509" y="986"/>
                  </a:cubicBezTo>
                  <a:cubicBezTo>
                    <a:pt x="811749" y="-18180"/>
                    <a:pt x="877878" y="246482"/>
                    <a:pt x="895796" y="403546"/>
                  </a:cubicBezTo>
                  <a:lnTo>
                    <a:pt x="910640" y="516168"/>
                  </a:lnTo>
                  <a:lnTo>
                    <a:pt x="427480" y="981469"/>
                  </a:lnTo>
                  <a:lnTo>
                    <a:pt x="346136" y="971263"/>
                  </a:lnTo>
                  <a:cubicBezTo>
                    <a:pt x="317946" y="964813"/>
                    <a:pt x="292334" y="955366"/>
                    <a:pt x="271594" y="941984"/>
                  </a:cubicBezTo>
                  <a:cubicBezTo>
                    <a:pt x="188637" y="888458"/>
                    <a:pt x="125212" y="719108"/>
                    <a:pt x="109689" y="652521"/>
                  </a:cubicBezTo>
                  <a:cubicBezTo>
                    <a:pt x="79978" y="541726"/>
                    <a:pt x="23903" y="300243"/>
                    <a:pt x="0" y="141849"/>
                  </a:cubicBezTo>
                  <a:close/>
                </a:path>
              </a:pathLst>
            </a:custGeom>
            <a:solidFill>
              <a:schemeClr val="accent4">
                <a:lumMod val="40000"/>
                <a:lumOff val="60000"/>
                <a:alpha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5" name="Picture 4" descr="Three arrows on bullseye">
            <a:extLst>
              <a:ext uri="{FF2B5EF4-FFF2-40B4-BE49-F238E27FC236}">
                <a16:creationId xmlns:a16="http://schemas.microsoft.com/office/drawing/2014/main" id="{B3BCFC5C-1AD1-D48D-132E-E18042CDA436}"/>
              </a:ext>
            </a:extLst>
          </p:cNvPr>
          <p:cNvPicPr>
            <a:picLocks noChangeAspect="1"/>
          </p:cNvPicPr>
          <p:nvPr/>
        </p:nvPicPr>
        <p:blipFill rotWithShape="1">
          <a:blip r:embed="rId2"/>
          <a:srcRect r="28734" b="5"/>
          <a:stretch/>
        </p:blipFill>
        <p:spPr>
          <a:xfrm>
            <a:off x="7448640" y="10"/>
            <a:ext cx="4743360" cy="6857990"/>
          </a:xfrm>
          <a:prstGeom prst="rect">
            <a:avLst/>
          </a:prstGeom>
        </p:spPr>
      </p:pic>
      <p:sp>
        <p:nvSpPr>
          <p:cNvPr id="16" name="TextBox 15">
            <a:extLst>
              <a:ext uri="{FF2B5EF4-FFF2-40B4-BE49-F238E27FC236}">
                <a16:creationId xmlns:a16="http://schemas.microsoft.com/office/drawing/2014/main" id="{F05DFFCD-9E2F-60D6-C29E-433FD847D236}"/>
              </a:ext>
            </a:extLst>
          </p:cNvPr>
          <p:cNvSpPr txBox="1"/>
          <p:nvPr/>
        </p:nvSpPr>
        <p:spPr>
          <a:xfrm>
            <a:off x="353785" y="476250"/>
            <a:ext cx="603885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ea typeface="Calibri"/>
                <a:cs typeface="Calibri"/>
              </a:rPr>
              <a:t>Expected Outcomes</a:t>
            </a:r>
          </a:p>
        </p:txBody>
      </p:sp>
      <p:sp>
        <p:nvSpPr>
          <p:cNvPr id="17" name="TextBox 16">
            <a:extLst>
              <a:ext uri="{FF2B5EF4-FFF2-40B4-BE49-F238E27FC236}">
                <a16:creationId xmlns:a16="http://schemas.microsoft.com/office/drawing/2014/main" id="{70A85662-014D-2CA0-C30D-4D41EB0B7B06}"/>
              </a:ext>
            </a:extLst>
          </p:cNvPr>
          <p:cNvSpPr txBox="1"/>
          <p:nvPr/>
        </p:nvSpPr>
        <p:spPr>
          <a:xfrm>
            <a:off x="342900" y="1235528"/>
            <a:ext cx="6057899"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400" b="1" dirty="0"/>
              <a:t>Energy Yield </a:t>
            </a:r>
            <a:r>
              <a:rPr lang="en-US" sz="2400" b="1" err="1"/>
              <a:t>Enhancement:</a:t>
            </a:r>
            <a:r>
              <a:rPr lang="en-US" sz="2400" err="1"/>
              <a:t>I</a:t>
            </a:r>
            <a:r>
              <a:rPr lang="en-US" sz="2400" dirty="0"/>
              <a:t> </a:t>
            </a:r>
            <a:r>
              <a:rPr lang="en-US" sz="2400" err="1"/>
              <a:t>ncreases</a:t>
            </a:r>
            <a:r>
              <a:rPr lang="en-US" sz="2400" dirty="0"/>
              <a:t> in energy production by adopting optimized baking practices. </a:t>
            </a:r>
            <a:endParaRPr lang="en-US" sz="2400" dirty="0">
              <a:ea typeface="Calibri"/>
              <a:cs typeface="Calibri"/>
            </a:endParaRPr>
          </a:p>
          <a:p>
            <a:pPr marL="285750" indent="-285750">
              <a:buFont typeface="Arial"/>
              <a:buChar char="•"/>
            </a:pPr>
            <a:r>
              <a:rPr lang="en-US" sz="2400" b="1" dirty="0"/>
              <a:t>Environmental Impact: </a:t>
            </a:r>
            <a:r>
              <a:rPr lang="en-US" sz="2400" dirty="0"/>
              <a:t> minimized deforestation, or other ecological benefits through eco-friendly baking practices.</a:t>
            </a:r>
            <a:endParaRPr lang="en-US" sz="2400" dirty="0">
              <a:ea typeface="Calibri"/>
              <a:cs typeface="Calibri"/>
            </a:endParaRPr>
          </a:p>
          <a:p>
            <a:pPr marL="342900" indent="-342900">
              <a:buFont typeface="Arial"/>
              <a:buChar char="•"/>
            </a:pPr>
            <a:endParaRPr lang="en-US" sz="2400" dirty="0">
              <a:ea typeface="Calibri"/>
              <a:cs typeface="Calibri"/>
            </a:endParaRPr>
          </a:p>
          <a:p>
            <a:pPr marL="285750" indent="-285750">
              <a:buFont typeface="Arial"/>
              <a:buChar char="•"/>
            </a:pPr>
            <a:r>
              <a:rPr lang="en-US" sz="2400" b="1" dirty="0"/>
              <a:t>Quantifiable Metrics</a:t>
            </a:r>
            <a:r>
              <a:rPr lang="en-US" sz="2400" dirty="0"/>
              <a:t>:  quantifiable metrics to reinforce the expected outcomes and their significance. </a:t>
            </a:r>
            <a:endParaRPr lang="en-US" sz="2400">
              <a:ea typeface="Calibri" panose="020F0502020204030204"/>
              <a:cs typeface="Calibri" panose="020F0502020204030204"/>
            </a:endParaRPr>
          </a:p>
          <a:p>
            <a:pPr marL="285750" indent="-285750">
              <a:buFont typeface="Arial"/>
              <a:buChar char="•"/>
            </a:pPr>
            <a:r>
              <a:rPr lang="en-US" sz="2400" b="1" dirty="0"/>
              <a:t>Summary</a:t>
            </a:r>
            <a:r>
              <a:rPr lang="en-US" sz="2400" dirty="0"/>
              <a:t> :  the overall positive impact of the initiative on energy efficiency, cost-effectiveness, and environmental sustainability.</a:t>
            </a:r>
            <a:endParaRPr lang="en-US" sz="2400">
              <a:ea typeface="Calibri" panose="020F0502020204030204"/>
              <a:cs typeface="Calibri" panose="020F0502020204030204"/>
            </a:endParaRPr>
          </a:p>
        </p:txBody>
      </p:sp>
    </p:spTree>
    <p:extLst>
      <p:ext uri="{BB962C8B-B14F-4D97-AF65-F5344CB8AC3E}">
        <p14:creationId xmlns:p14="http://schemas.microsoft.com/office/powerpoint/2010/main" val="2678881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553899-B12C-6F61-3E1C-9D950CA1743E}"/>
              </a:ext>
            </a:extLst>
          </p:cNvPr>
          <p:cNvSpPr>
            <a:spLocks noGrp="1"/>
          </p:cNvSpPr>
          <p:nvPr>
            <p:ph type="title"/>
          </p:nvPr>
        </p:nvSpPr>
        <p:spPr>
          <a:xfrm>
            <a:off x="572493" y="238539"/>
            <a:ext cx="11018520" cy="1434415"/>
          </a:xfrm>
        </p:spPr>
        <p:txBody>
          <a:bodyPr anchor="b">
            <a:normAutofit/>
          </a:bodyPr>
          <a:lstStyle/>
          <a:p>
            <a:r>
              <a:rPr lang="en-US" sz="5400" b="1">
                <a:ea typeface="Calibri Light"/>
                <a:cs typeface="Calibri Light"/>
              </a:rPr>
              <a:t>Conclusion And Call To Action </a:t>
            </a:r>
          </a:p>
        </p:txBody>
      </p:sp>
      <p:sp>
        <p:nvSpPr>
          <p:cNvPr id="16"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0FE06C8-344F-56D1-F4EA-49DD7F242678}"/>
              </a:ext>
            </a:extLst>
          </p:cNvPr>
          <p:cNvSpPr>
            <a:spLocks noGrp="1"/>
          </p:cNvSpPr>
          <p:nvPr>
            <p:ph idx="1"/>
          </p:nvPr>
        </p:nvSpPr>
        <p:spPr>
          <a:xfrm>
            <a:off x="572493" y="2071316"/>
            <a:ext cx="6713552" cy="4119172"/>
          </a:xfrm>
        </p:spPr>
        <p:txBody>
          <a:bodyPr vert="horz" lIns="91440" tIns="45720" rIns="91440" bIns="45720" rtlCol="0" anchor="t">
            <a:normAutofit lnSpcReduction="10000"/>
          </a:bodyPr>
          <a:lstStyle/>
          <a:p>
            <a:r>
              <a:rPr lang="en-US" sz="1700" dirty="0">
                <a:ea typeface="Calibri"/>
                <a:cs typeface="Calibri"/>
              </a:rPr>
              <a:t>Aim :commitment to transformation. </a:t>
            </a:r>
          </a:p>
          <a:p>
            <a:r>
              <a:rPr lang="en-US" sz="1700" b="1" dirty="0">
                <a:ea typeface="+mn-lt"/>
                <a:cs typeface="+mn-lt"/>
              </a:rPr>
              <a:t>Summary of Purpose</a:t>
            </a:r>
            <a:r>
              <a:rPr lang="en-US" sz="1700" dirty="0">
                <a:ea typeface="+mn-lt"/>
                <a:cs typeface="+mn-lt"/>
              </a:rPr>
              <a:t>: key points addressed throughout the presentation, including the challenges, proposed solutions, and anticipated outcomes.</a:t>
            </a:r>
            <a:endParaRPr lang="en-US" sz="1700" dirty="0">
              <a:ea typeface="Calibri"/>
              <a:cs typeface="Calibri"/>
            </a:endParaRPr>
          </a:p>
          <a:p>
            <a:r>
              <a:rPr lang="en-US" sz="1700" b="1" dirty="0">
                <a:ea typeface="+mn-lt"/>
                <a:cs typeface="+mn-lt"/>
              </a:rPr>
              <a:t>Impact Statement</a:t>
            </a:r>
            <a:r>
              <a:rPr lang="en-US" sz="1700" dirty="0">
                <a:ea typeface="+mn-lt"/>
                <a:cs typeface="+mn-lt"/>
              </a:rPr>
              <a:t>:  impact of the initiative on Ethiopian households, emphasizing improvements in baking practices, energy efficiency, cost savings, and environmental sustainability.</a:t>
            </a:r>
            <a:endParaRPr lang="en-US" sz="1700" dirty="0">
              <a:ea typeface="Calibri"/>
              <a:cs typeface="Calibri"/>
            </a:endParaRPr>
          </a:p>
          <a:p>
            <a:r>
              <a:rPr lang="en-US" sz="1700" b="1" dirty="0">
                <a:ea typeface="+mn-lt"/>
                <a:cs typeface="+mn-lt"/>
              </a:rPr>
              <a:t>Call to Action</a:t>
            </a:r>
            <a:r>
              <a:rPr lang="en-US" sz="1700" dirty="0">
                <a:ea typeface="+mn-lt"/>
                <a:cs typeface="+mn-lt"/>
              </a:rPr>
              <a:t>: Encourage stakeholder engagement and collaboration. I want Invite participation from the audience, be it investors, policymakers, or community members, to join in and support the initiative. Emphasize the importance of collective efforts in driving positive change.</a:t>
            </a:r>
            <a:endParaRPr lang="en-US" sz="1700" dirty="0">
              <a:ea typeface="Calibri"/>
              <a:cs typeface="Calibri"/>
            </a:endParaRPr>
          </a:p>
          <a:p>
            <a:r>
              <a:rPr lang="en-US" sz="1700" b="1" dirty="0">
                <a:ea typeface="+mn-lt"/>
                <a:cs typeface="+mn-lt"/>
              </a:rPr>
              <a:t>Next Steps</a:t>
            </a:r>
            <a:r>
              <a:rPr lang="en-US" sz="1700" dirty="0">
                <a:ea typeface="+mn-lt"/>
                <a:cs typeface="+mn-lt"/>
              </a:rPr>
              <a:t>: Avenues for involvement, such as workshops, partnerships, funding opportunities, or community engagement initiatives.</a:t>
            </a:r>
            <a:endParaRPr lang="en-US" sz="1700" dirty="0">
              <a:ea typeface="Calibri"/>
              <a:cs typeface="Calibri"/>
            </a:endParaRPr>
          </a:p>
          <a:p>
            <a:r>
              <a:rPr lang="en-US" sz="1700" b="1" dirty="0">
                <a:ea typeface="Calibri"/>
                <a:cs typeface="Calibri"/>
              </a:rPr>
              <a:t>Remarks Gratitude to Erico Santos and Evan Cole for their mentorship .  and ABW Analytics </a:t>
            </a:r>
          </a:p>
          <a:p>
            <a:endParaRPr lang="en-US" sz="1700">
              <a:ea typeface="Calibri"/>
              <a:cs typeface="Calibri"/>
            </a:endParaRPr>
          </a:p>
        </p:txBody>
      </p:sp>
      <p:pic>
        <p:nvPicPr>
          <p:cNvPr id="5" name="Picture 4" descr="White puzzle with one red piece">
            <a:extLst>
              <a:ext uri="{FF2B5EF4-FFF2-40B4-BE49-F238E27FC236}">
                <a16:creationId xmlns:a16="http://schemas.microsoft.com/office/drawing/2014/main" id="{75F45CB0-3B56-A68C-05E4-1D4C2D0910F5}"/>
              </a:ext>
            </a:extLst>
          </p:cNvPr>
          <p:cNvPicPr>
            <a:picLocks noChangeAspect="1"/>
          </p:cNvPicPr>
          <p:nvPr/>
        </p:nvPicPr>
        <p:blipFill rotWithShape="1">
          <a:blip r:embed="rId2"/>
          <a:srcRect l="23722" r="22163" b="2"/>
          <a:stretch/>
        </p:blipFill>
        <p:spPr>
          <a:xfrm>
            <a:off x="7675658" y="2093976"/>
            <a:ext cx="3941064" cy="4096512"/>
          </a:xfrm>
          <a:prstGeom prst="rect">
            <a:avLst/>
          </a:prstGeom>
        </p:spPr>
      </p:pic>
    </p:spTree>
    <p:extLst>
      <p:ext uri="{BB962C8B-B14F-4D97-AF65-F5344CB8AC3E}">
        <p14:creationId xmlns:p14="http://schemas.microsoft.com/office/powerpoint/2010/main" val="12148721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1AA694-C43C-EF69-89A7-7FCA03ED4C08}"/>
              </a:ext>
            </a:extLst>
          </p:cNvPr>
          <p:cNvSpPr>
            <a:spLocks noGrp="1"/>
          </p:cNvSpPr>
          <p:nvPr>
            <p:ph type="title"/>
          </p:nvPr>
        </p:nvSpPr>
        <p:spPr>
          <a:xfrm>
            <a:off x="6513788" y="365125"/>
            <a:ext cx="4840010" cy="1807305"/>
          </a:xfrm>
        </p:spPr>
        <p:txBody>
          <a:bodyPr>
            <a:normAutofit/>
          </a:bodyPr>
          <a:lstStyle/>
          <a:p>
            <a:r>
              <a:rPr lang="en-US" b="1" dirty="0">
                <a:ea typeface="Calibri Light"/>
                <a:cs typeface="Calibri Light"/>
              </a:rPr>
              <a:t>Closing Remark </a:t>
            </a:r>
            <a:endParaRPr lang="en-US" b="1">
              <a:ea typeface="Calibri Light"/>
              <a:cs typeface="Calibri Light"/>
            </a:endParaRPr>
          </a:p>
        </p:txBody>
      </p:sp>
      <p:pic>
        <p:nvPicPr>
          <p:cNvPr id="5" name="Picture 4" descr="A wall painted with an arrow and a dartboard">
            <a:extLst>
              <a:ext uri="{FF2B5EF4-FFF2-40B4-BE49-F238E27FC236}">
                <a16:creationId xmlns:a16="http://schemas.microsoft.com/office/drawing/2014/main" id="{B24E9EFD-9060-B61A-6F5E-32A789D62004}"/>
              </a:ext>
            </a:extLst>
          </p:cNvPr>
          <p:cNvPicPr>
            <a:picLocks noChangeAspect="1"/>
          </p:cNvPicPr>
          <p:nvPr/>
        </p:nvPicPr>
        <p:blipFill rotWithShape="1">
          <a:blip r:embed="rId2"/>
          <a:srcRect l="36285" r="8" b="8"/>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94FB1BE1-4F04-093C-EB5F-6636B0D799E1}"/>
              </a:ext>
            </a:extLst>
          </p:cNvPr>
          <p:cNvSpPr>
            <a:spLocks noGrp="1"/>
          </p:cNvSpPr>
          <p:nvPr>
            <p:ph idx="1"/>
          </p:nvPr>
        </p:nvSpPr>
        <p:spPr>
          <a:xfrm>
            <a:off x="6513788" y="2333297"/>
            <a:ext cx="4840010" cy="3843666"/>
          </a:xfrm>
        </p:spPr>
        <p:txBody>
          <a:bodyPr vert="horz" lIns="91440" tIns="45720" rIns="91440" bIns="45720" rtlCol="0" anchor="t">
            <a:normAutofit/>
          </a:bodyPr>
          <a:lstStyle/>
          <a:p>
            <a:pPr marL="0" indent="0" algn="just">
              <a:lnSpc>
                <a:spcPct val="100000"/>
              </a:lnSpc>
              <a:spcBef>
                <a:spcPts val="0"/>
              </a:spcBef>
              <a:buNone/>
            </a:pPr>
            <a:r>
              <a:rPr lang="en-US" sz="2400" dirty="0">
                <a:solidFill>
                  <a:srgbClr val="374151"/>
                </a:solidFill>
                <a:ea typeface="Calibri"/>
                <a:cs typeface="Calibri"/>
              </a:rPr>
              <a:t>Gratitude to the audience for their attention and interest. </a:t>
            </a:r>
            <a:endParaRPr lang="en-US" sz="2400">
              <a:ea typeface="Calibri"/>
              <a:cs typeface="Calibri"/>
            </a:endParaRPr>
          </a:p>
          <a:p>
            <a:pPr marL="0" indent="0" algn="just">
              <a:lnSpc>
                <a:spcPct val="100000"/>
              </a:lnSpc>
              <a:spcBef>
                <a:spcPts val="0"/>
              </a:spcBef>
              <a:buNone/>
            </a:pPr>
            <a:r>
              <a:rPr lang="en-US" sz="2400" dirty="0">
                <a:solidFill>
                  <a:srgbClr val="374151"/>
                </a:solidFill>
                <a:ea typeface="Calibri"/>
                <a:cs typeface="Calibri"/>
              </a:rPr>
              <a:t>The commitment from ABW to the determination toward this Endeavor .</a:t>
            </a:r>
          </a:p>
          <a:p>
            <a:pPr marL="0" indent="0" algn="just">
              <a:lnSpc>
                <a:spcPct val="100000"/>
              </a:lnSpc>
              <a:spcBef>
                <a:spcPts val="0"/>
              </a:spcBef>
              <a:buNone/>
            </a:pPr>
            <a:r>
              <a:rPr lang="en-US" sz="2400" dirty="0">
                <a:solidFill>
                  <a:srgbClr val="374151"/>
                </a:solidFill>
                <a:ea typeface="Calibri"/>
                <a:cs typeface="Calibri"/>
              </a:rPr>
              <a:t>Finally to my mentors</a:t>
            </a:r>
          </a:p>
          <a:p>
            <a:pPr marL="0" indent="0" algn="just">
              <a:lnSpc>
                <a:spcPct val="100000"/>
              </a:lnSpc>
              <a:spcBef>
                <a:spcPts val="0"/>
              </a:spcBef>
              <a:buNone/>
            </a:pPr>
            <a:r>
              <a:rPr lang="en-US" sz="2400" dirty="0">
                <a:solidFill>
                  <a:srgbClr val="374151"/>
                </a:solidFill>
                <a:ea typeface="Calibri"/>
                <a:cs typeface="Calibri"/>
              </a:rPr>
              <a:t> </a:t>
            </a:r>
            <a:r>
              <a:rPr lang="en-US" sz="2400" b="1" dirty="0">
                <a:solidFill>
                  <a:srgbClr val="000000"/>
                </a:solidFill>
                <a:ea typeface="Calibri"/>
                <a:cs typeface="Calibri"/>
              </a:rPr>
              <a:t>Erico Santos and Evan Cole </a:t>
            </a:r>
            <a:endParaRPr lang="en-US"/>
          </a:p>
          <a:p>
            <a:endParaRPr lang="en-US" sz="2400" dirty="0">
              <a:ea typeface="Calibri"/>
              <a:cs typeface="Calibri"/>
            </a:endParaRPr>
          </a:p>
        </p:txBody>
      </p:sp>
    </p:spTree>
    <p:extLst>
      <p:ext uri="{BB962C8B-B14F-4D97-AF65-F5344CB8AC3E}">
        <p14:creationId xmlns:p14="http://schemas.microsoft.com/office/powerpoint/2010/main" val="39822620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176142-943F-238F-E945-5006FB7C0B31}"/>
              </a:ext>
            </a:extLst>
          </p:cNvPr>
          <p:cNvSpPr>
            <a:spLocks noGrp="1"/>
          </p:cNvSpPr>
          <p:nvPr>
            <p:ph type="title"/>
          </p:nvPr>
        </p:nvSpPr>
        <p:spPr>
          <a:xfrm>
            <a:off x="643468" y="643467"/>
            <a:ext cx="4620584" cy="4567137"/>
          </a:xfrm>
        </p:spPr>
        <p:txBody>
          <a:bodyPr vert="horz" lIns="91440" tIns="45720" rIns="91440" bIns="45720" rtlCol="0" anchor="b">
            <a:normAutofit/>
          </a:bodyPr>
          <a:lstStyle/>
          <a:p>
            <a:r>
              <a:rPr lang="en-US" b="1"/>
              <a:t>Q and A</a:t>
            </a:r>
          </a:p>
        </p:txBody>
      </p:sp>
      <p:pic>
        <p:nvPicPr>
          <p:cNvPr id="5" name="Picture 4" descr="Magnifying glass and question mark">
            <a:extLst>
              <a:ext uri="{FF2B5EF4-FFF2-40B4-BE49-F238E27FC236}">
                <a16:creationId xmlns:a16="http://schemas.microsoft.com/office/drawing/2014/main" id="{CB1C430F-7FE7-68FD-43BC-0999BE03A4F4}"/>
              </a:ext>
            </a:extLst>
          </p:cNvPr>
          <p:cNvPicPr>
            <a:picLocks noChangeAspect="1"/>
          </p:cNvPicPr>
          <p:nvPr/>
        </p:nvPicPr>
        <p:blipFill rotWithShape="1">
          <a:blip r:embed="rId2"/>
          <a:srcRect l="27259" r="2383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5180312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79477870-C64A-4E35-8F2F-05B7114F3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9E22A72-E1D6-2FA4-8F7E-F66123E53A37}"/>
              </a:ext>
            </a:extLst>
          </p:cNvPr>
          <p:cNvSpPr txBox="1"/>
          <p:nvPr/>
        </p:nvSpPr>
        <p:spPr>
          <a:xfrm>
            <a:off x="329619" y="-216408"/>
            <a:ext cx="6268770" cy="1536192"/>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nSpc>
                <a:spcPct val="90000"/>
              </a:lnSpc>
              <a:spcBef>
                <a:spcPct val="0"/>
              </a:spcBef>
              <a:spcAft>
                <a:spcPts val="600"/>
              </a:spcAft>
            </a:pPr>
            <a:r>
              <a:rPr lang="en-US" sz="3800" b="1" dirty="0">
                <a:latin typeface="+mj-lt"/>
                <a:ea typeface="+mj-ea"/>
                <a:cs typeface="Calibri Light"/>
              </a:rPr>
              <a:t>Introduction  and Background </a:t>
            </a:r>
            <a:endParaRPr lang="en-US" sz="3800" b="1" i="1" dirty="0">
              <a:latin typeface="+mj-lt"/>
              <a:ea typeface="+mj-ea"/>
              <a:cs typeface="Calibri Light"/>
            </a:endParaRPr>
          </a:p>
        </p:txBody>
      </p:sp>
      <p:sp>
        <p:nvSpPr>
          <p:cNvPr id="33" name="!!accent">
            <a:extLst>
              <a:ext uri="{FF2B5EF4-FFF2-40B4-BE49-F238E27FC236}">
                <a16:creationId xmlns:a16="http://schemas.microsoft.com/office/drawing/2014/main" id="{8AEA628B-C8FF-4D0B-B111-F101F580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a:extLst>
              <a:ext uri="{FF2B5EF4-FFF2-40B4-BE49-F238E27FC236}">
                <a16:creationId xmlns:a16="http://schemas.microsoft.com/office/drawing/2014/main" id="{42663BD0-064C-40FC-A331-F49FCA9536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TextBox 2">
            <a:extLst>
              <a:ext uri="{FF2B5EF4-FFF2-40B4-BE49-F238E27FC236}">
                <a16:creationId xmlns:a16="http://schemas.microsoft.com/office/drawing/2014/main" id="{8CAEC116-67E9-8BEF-1804-FE10158158DF}"/>
              </a:ext>
            </a:extLst>
          </p:cNvPr>
          <p:cNvSpPr txBox="1"/>
          <p:nvPr/>
        </p:nvSpPr>
        <p:spPr>
          <a:xfrm>
            <a:off x="180030" y="1853619"/>
            <a:ext cx="7368227" cy="467606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285750" indent="-228600" algn="just">
              <a:lnSpc>
                <a:spcPct val="90000"/>
              </a:lnSpc>
              <a:spcAft>
                <a:spcPts val="600"/>
              </a:spcAft>
              <a:buFont typeface="Arial" panose="020B0604020202020204" pitchFamily="34" charset="0"/>
              <a:buChar char="•"/>
            </a:pPr>
            <a:r>
              <a:rPr lang="en-US" sz="2000" dirty="0"/>
              <a:t>Aim: Transforming Ethiopian Households and understanding the challenges .</a:t>
            </a:r>
            <a:endParaRPr lang="en-US" sz="2000" dirty="0">
              <a:cs typeface="Calibri"/>
            </a:endParaRPr>
          </a:p>
          <a:p>
            <a:pPr marL="285750" indent="-228600" algn="just">
              <a:lnSpc>
                <a:spcPct val="90000"/>
              </a:lnSpc>
              <a:spcAft>
                <a:spcPts val="600"/>
              </a:spcAft>
              <a:buFont typeface="Arial" panose="020B0604020202020204" pitchFamily="34" charset="0"/>
              <a:buChar char="•"/>
            </a:pPr>
            <a:r>
              <a:rPr lang="en-US" sz="2000" dirty="0"/>
              <a:t>The Solar Mitad Initiative was inspired by the challenges faced by Ethiopian households in conventional cooking practices. Health hazards, deforestation's environmental impact, and soaring electricity bills drove the demand for sustainable alternatives.</a:t>
            </a:r>
            <a:endParaRPr lang="en-US" sz="2000" dirty="0">
              <a:cs typeface="Calibri"/>
            </a:endParaRPr>
          </a:p>
          <a:p>
            <a:pPr indent="-228600" algn="just">
              <a:lnSpc>
                <a:spcPct val="90000"/>
              </a:lnSpc>
              <a:spcAft>
                <a:spcPts val="600"/>
              </a:spcAft>
              <a:buFont typeface="Arial" panose="020B0604020202020204" pitchFamily="34" charset="0"/>
              <a:buChar char="•"/>
            </a:pPr>
            <a:r>
              <a:rPr lang="en-US" sz="2000" dirty="0"/>
              <a:t> Objective: is to create an affordable and user-friendly solar baking  stove. This innovation targets the issues related to expensive and polluting traditional cooking methods in Ethiopian households. The initiative's focus is on diminishing reliance on outdated practices, advocating for clean energy, and ensuring broader access to safe cooking/ baking  technologies.</a:t>
            </a:r>
            <a:endParaRPr lang="en-US" sz="2000" dirty="0">
              <a:cs typeface="Calibri"/>
            </a:endParaRPr>
          </a:p>
          <a:p>
            <a:pPr indent="-228600" algn="just">
              <a:lnSpc>
                <a:spcPct val="90000"/>
              </a:lnSpc>
              <a:spcAft>
                <a:spcPts val="600"/>
              </a:spcAft>
              <a:buFont typeface="Arial" panose="020B0604020202020204" pitchFamily="34" charset="0"/>
              <a:buChar char="•"/>
            </a:pPr>
            <a:endParaRPr lang="en-US" sz="2000" dirty="0">
              <a:cs typeface="Calibri"/>
            </a:endParaRPr>
          </a:p>
          <a:p>
            <a:pPr indent="-228600" algn="just">
              <a:lnSpc>
                <a:spcPct val="90000"/>
              </a:lnSpc>
              <a:spcAft>
                <a:spcPts val="600"/>
              </a:spcAft>
              <a:buFont typeface="Arial" panose="020B0604020202020204" pitchFamily="34" charset="0"/>
              <a:buChar char="•"/>
            </a:pPr>
            <a:endParaRPr lang="en-US" sz="2000" dirty="0">
              <a:cs typeface="Calibri"/>
            </a:endParaRPr>
          </a:p>
          <a:p>
            <a:pPr marL="285750" indent="-228600" algn="just">
              <a:lnSpc>
                <a:spcPct val="90000"/>
              </a:lnSpc>
              <a:spcAft>
                <a:spcPts val="600"/>
              </a:spcAft>
              <a:buFont typeface="Arial" panose="020B0604020202020204" pitchFamily="34" charset="0"/>
              <a:buChar char="•"/>
            </a:pPr>
            <a:endParaRPr lang="en-US" sz="2000" dirty="0">
              <a:cs typeface="Calibri"/>
            </a:endParaRPr>
          </a:p>
          <a:p>
            <a:pPr indent="-228600" algn="just">
              <a:lnSpc>
                <a:spcPct val="90000"/>
              </a:lnSpc>
              <a:spcAft>
                <a:spcPts val="600"/>
              </a:spcAft>
              <a:buFont typeface="Arial" panose="020B0604020202020204" pitchFamily="34" charset="0"/>
              <a:buChar char="•"/>
            </a:pPr>
            <a:endParaRPr lang="en-US" sz="2000" dirty="0">
              <a:cs typeface="Calibri"/>
            </a:endParaRPr>
          </a:p>
        </p:txBody>
      </p:sp>
      <p:pic>
        <p:nvPicPr>
          <p:cNvPr id="18" name="Picture 17" descr="A group of rolled up brown crepes&#10;&#10;Description automatically generated">
            <a:extLst>
              <a:ext uri="{FF2B5EF4-FFF2-40B4-BE49-F238E27FC236}">
                <a16:creationId xmlns:a16="http://schemas.microsoft.com/office/drawing/2014/main" id="{8E66C53F-A331-9A8F-1C8F-48E9F30DBC16}"/>
              </a:ext>
            </a:extLst>
          </p:cNvPr>
          <p:cNvPicPr>
            <a:picLocks noChangeAspect="1"/>
          </p:cNvPicPr>
          <p:nvPr/>
        </p:nvPicPr>
        <p:blipFill rotWithShape="1">
          <a:blip r:embed="rId2"/>
          <a:srcRect l="284" r="3589" b="-1"/>
          <a:stretch/>
        </p:blipFill>
        <p:spPr>
          <a:xfrm>
            <a:off x="7684006" y="10"/>
            <a:ext cx="4507993" cy="6857990"/>
          </a:xfrm>
          <a:prstGeom prst="rect">
            <a:avLst/>
          </a:prstGeom>
        </p:spPr>
      </p:pic>
    </p:spTree>
    <p:extLst>
      <p:ext uri="{BB962C8B-B14F-4D97-AF65-F5344CB8AC3E}">
        <p14:creationId xmlns:p14="http://schemas.microsoft.com/office/powerpoint/2010/main" val="37656189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F31D459-7669-0EEE-C185-4641E17320EE}"/>
              </a:ext>
            </a:extLst>
          </p:cNvPr>
          <p:cNvPicPr>
            <a:picLocks noChangeAspect="1"/>
          </p:cNvPicPr>
          <p:nvPr/>
        </p:nvPicPr>
        <p:blipFill rotWithShape="1">
          <a:blip r:embed="rId2"/>
          <a:srcRect r="4826"/>
          <a:stretch/>
        </p:blipFill>
        <p:spPr>
          <a:xfrm>
            <a:off x="2522356" y="10"/>
            <a:ext cx="9669642" cy="6857990"/>
          </a:xfrm>
          <a:prstGeom prst="rect">
            <a:avLst/>
          </a:prstGeom>
        </p:spPr>
      </p:pic>
      <p:sp>
        <p:nvSpPr>
          <p:cNvPr id="43" name="Rectangle 4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8DD05D44-C19E-7849-61DA-EE55B4E02860}"/>
              </a:ext>
            </a:extLst>
          </p:cNvPr>
          <p:cNvSpPr txBox="1"/>
          <p:nvPr/>
        </p:nvSpPr>
        <p:spPr>
          <a:xfrm>
            <a:off x="838200" y="365125"/>
            <a:ext cx="3822189" cy="1899912"/>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Bef>
                <a:spcPct val="0"/>
              </a:spcBef>
              <a:spcAft>
                <a:spcPts val="600"/>
              </a:spcAft>
            </a:pPr>
            <a:r>
              <a:rPr lang="en-US" sz="4000" b="1">
                <a:latin typeface="+mj-lt"/>
                <a:ea typeface="+mj-ea"/>
                <a:cs typeface="+mj-cs"/>
              </a:rPr>
              <a:t>The problem </a:t>
            </a:r>
          </a:p>
          <a:p>
            <a:pPr marL="457200" indent="-457200">
              <a:lnSpc>
                <a:spcPct val="90000"/>
              </a:lnSpc>
              <a:spcBef>
                <a:spcPct val="0"/>
              </a:spcBef>
              <a:spcAft>
                <a:spcPts val="600"/>
              </a:spcAft>
            </a:pPr>
            <a:endParaRPr lang="en-US" sz="4000" b="1">
              <a:latin typeface="+mj-lt"/>
              <a:ea typeface="+mj-ea"/>
              <a:cs typeface="+mj-cs"/>
            </a:endParaRPr>
          </a:p>
        </p:txBody>
      </p:sp>
      <p:sp>
        <p:nvSpPr>
          <p:cNvPr id="5" name="TextBox 4">
            <a:extLst>
              <a:ext uri="{FF2B5EF4-FFF2-40B4-BE49-F238E27FC236}">
                <a16:creationId xmlns:a16="http://schemas.microsoft.com/office/drawing/2014/main" id="{6B7C8710-C20C-91D9-CD31-DC2FD48F2D0D}"/>
              </a:ext>
            </a:extLst>
          </p:cNvPr>
          <p:cNvSpPr txBox="1"/>
          <p:nvPr/>
        </p:nvSpPr>
        <p:spPr>
          <a:xfrm>
            <a:off x="65314" y="1487144"/>
            <a:ext cx="4595074" cy="374276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285750" indent="-228600">
              <a:lnSpc>
                <a:spcPct val="90000"/>
              </a:lnSpc>
              <a:spcAft>
                <a:spcPts val="600"/>
              </a:spcAft>
              <a:buFont typeface="Arial" panose="020B0604020202020204" pitchFamily="34" charset="0"/>
              <a:buChar char="•"/>
            </a:pPr>
            <a:r>
              <a:rPr lang="en-US" sz="1900" dirty="0"/>
              <a:t>"Despite being an integral part of Ethiopian households, the art of cooking, especially the traditional practice of baking injera, is perceived as an affordable routine. However, reliance on inefficient technologies leads to prolonged cooking durations, incurring considerable expenses. These inefficiencies significantly impact household economies, highlighting the need for more efficient cooking solutions."</a:t>
            </a:r>
            <a:endParaRPr lang="en-US" dirty="0"/>
          </a:p>
        </p:txBody>
      </p:sp>
    </p:spTree>
    <p:extLst>
      <p:ext uri="{BB962C8B-B14F-4D97-AF65-F5344CB8AC3E}">
        <p14:creationId xmlns:p14="http://schemas.microsoft.com/office/powerpoint/2010/main" val="20646831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8DDAD-A6D0-C8CF-4D21-B64B8BE44689}"/>
              </a:ext>
            </a:extLst>
          </p:cNvPr>
          <p:cNvSpPr>
            <a:spLocks noGrp="1"/>
          </p:cNvSpPr>
          <p:nvPr>
            <p:ph type="title"/>
          </p:nvPr>
        </p:nvSpPr>
        <p:spPr>
          <a:xfrm>
            <a:off x="5661728" y="811465"/>
            <a:ext cx="5444382" cy="792870"/>
          </a:xfrm>
        </p:spPr>
        <p:txBody>
          <a:bodyPr anchor="t">
            <a:normAutofit/>
          </a:bodyPr>
          <a:lstStyle/>
          <a:p>
            <a:r>
              <a:rPr lang="en-US" sz="3200" b="1">
                <a:cs typeface="Calibri Light"/>
              </a:rPr>
              <a:t>Impact analysis</a:t>
            </a:r>
            <a:endParaRPr lang="en-US" sz="3200"/>
          </a:p>
        </p:txBody>
      </p:sp>
      <p:pic>
        <p:nvPicPr>
          <p:cNvPr id="5" name="Picture 4" descr="A round flat bread on a black plate over a fire&#10;&#10;Description automatically generated">
            <a:extLst>
              <a:ext uri="{FF2B5EF4-FFF2-40B4-BE49-F238E27FC236}">
                <a16:creationId xmlns:a16="http://schemas.microsoft.com/office/drawing/2014/main" id="{D2ACB0A8-4E18-BB95-75CB-C920C0C7D978}"/>
              </a:ext>
            </a:extLst>
          </p:cNvPr>
          <p:cNvPicPr>
            <a:picLocks noChangeAspect="1"/>
          </p:cNvPicPr>
          <p:nvPr/>
        </p:nvPicPr>
        <p:blipFill rotWithShape="1">
          <a:blip r:embed="rId2"/>
          <a:srcRect l="30983" r="18879" b="-1"/>
          <a:stretch/>
        </p:blipFill>
        <p:spPr>
          <a:xfrm>
            <a:off x="-1" y="10"/>
            <a:ext cx="5151179" cy="6857990"/>
          </a:xfrm>
          <a:prstGeom prst="rect">
            <a:avLst/>
          </a:prstGeom>
        </p:spPr>
      </p:pic>
      <p:cxnSp>
        <p:nvCxnSpPr>
          <p:cNvPr id="30" name="Straight Connector 29">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E4AB724-83DB-FB47-BFC4-488D302B4EFF}"/>
              </a:ext>
            </a:extLst>
          </p:cNvPr>
          <p:cNvSpPr>
            <a:spLocks noGrp="1"/>
          </p:cNvSpPr>
          <p:nvPr>
            <p:ph idx="1"/>
          </p:nvPr>
        </p:nvSpPr>
        <p:spPr>
          <a:xfrm>
            <a:off x="5585529" y="1593234"/>
            <a:ext cx="5727410" cy="4549149"/>
          </a:xfrm>
        </p:spPr>
        <p:txBody>
          <a:bodyPr vert="horz" lIns="91440" tIns="45720" rIns="91440" bIns="45720" rtlCol="0" anchor="t">
            <a:normAutofit/>
          </a:bodyPr>
          <a:lstStyle/>
          <a:p>
            <a:r>
              <a:rPr lang="en-US" sz="1800" dirty="0">
                <a:cs typeface="Calibri"/>
              </a:rPr>
              <a:t>Title : Consequence of traditional baking .</a:t>
            </a:r>
          </a:p>
          <a:p>
            <a:r>
              <a:rPr lang="en-US" sz="1800" b="1" dirty="0">
                <a:ea typeface="+mn-lt"/>
                <a:cs typeface="+mn-lt"/>
              </a:rPr>
              <a:t>Health Impact:</a:t>
            </a:r>
            <a:r>
              <a:rPr lang="en-US" sz="1800" dirty="0">
                <a:ea typeface="+mn-lt"/>
                <a:cs typeface="+mn-lt"/>
              </a:rPr>
              <a:t> Combustion of biomass fuels in traditional cookstoves contributes to black carbon formation, impacting human health.</a:t>
            </a:r>
            <a:endParaRPr lang="en-US" sz="1800" dirty="0">
              <a:cs typeface="Calibri"/>
            </a:endParaRPr>
          </a:p>
          <a:p>
            <a:r>
              <a:rPr lang="en-US" sz="1800" b="1" dirty="0">
                <a:ea typeface="+mn-lt"/>
                <a:cs typeface="+mn-lt"/>
              </a:rPr>
              <a:t>Environmental Impact:</a:t>
            </a:r>
            <a:r>
              <a:rPr lang="en-US" sz="1800" dirty="0">
                <a:ea typeface="+mn-lt"/>
                <a:cs typeface="+mn-lt"/>
              </a:rPr>
              <a:t> Traditional baking methods result in substantial environmental concerns. These include deforestation, air pollution, and carbon emissions,</a:t>
            </a:r>
            <a:endParaRPr lang="en-US" sz="1800" dirty="0">
              <a:cs typeface="Calibri"/>
            </a:endParaRPr>
          </a:p>
          <a:p>
            <a:r>
              <a:rPr lang="en-US" sz="1800" b="1" dirty="0">
                <a:ea typeface="+mn-lt"/>
                <a:cs typeface="+mn-lt"/>
              </a:rPr>
              <a:t>Financial Impact</a:t>
            </a:r>
            <a:r>
              <a:rPr lang="en-US" sz="1800" dirty="0">
                <a:ea typeface="+mn-lt"/>
                <a:cs typeface="+mn-lt"/>
              </a:rPr>
              <a:t>: The use of inefficient traditional cookstoves imposes a significant economic burden on households. This includes expenses related to fuel, maintenance, and health issues caused by these practices, impacting socio-economic activities negatively.</a:t>
            </a:r>
            <a:endParaRPr lang="en-US" sz="1800" dirty="0">
              <a:cs typeface="Calibri"/>
            </a:endParaRPr>
          </a:p>
          <a:p>
            <a:endParaRPr lang="en-US" sz="1800" dirty="0">
              <a:cs typeface="Calibri"/>
            </a:endParaRPr>
          </a:p>
          <a:p>
            <a:endParaRPr lang="en-US" sz="1800" dirty="0">
              <a:cs typeface="Calibri"/>
            </a:endParaRPr>
          </a:p>
          <a:p>
            <a:endParaRPr lang="en-US" sz="1800" dirty="0">
              <a:cs typeface="Calibri"/>
            </a:endParaRPr>
          </a:p>
          <a:p>
            <a:endParaRPr lang="en-US" sz="1800" dirty="0">
              <a:cs typeface="Calibri"/>
            </a:endParaRPr>
          </a:p>
        </p:txBody>
      </p:sp>
    </p:spTree>
    <p:extLst>
      <p:ext uri="{BB962C8B-B14F-4D97-AF65-F5344CB8AC3E}">
        <p14:creationId xmlns:p14="http://schemas.microsoft.com/office/powerpoint/2010/main" val="514710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descr="Close up of a solar panel">
            <a:extLst>
              <a:ext uri="{FF2B5EF4-FFF2-40B4-BE49-F238E27FC236}">
                <a16:creationId xmlns:a16="http://schemas.microsoft.com/office/drawing/2014/main" id="{F970E19D-E039-E701-DAB6-0F44A552592F}"/>
              </a:ext>
            </a:extLst>
          </p:cNvPr>
          <p:cNvPicPr>
            <a:picLocks noChangeAspect="1"/>
          </p:cNvPicPr>
          <p:nvPr/>
        </p:nvPicPr>
        <p:blipFill rotWithShape="1">
          <a:blip r:embed="rId2"/>
          <a:srcRect l="1707" r="1475" b="-1"/>
          <a:stretch/>
        </p:blipFill>
        <p:spPr>
          <a:xfrm>
            <a:off x="20" y="10"/>
            <a:ext cx="9947062" cy="6857990"/>
          </a:xfrm>
          <a:prstGeom prst="rect">
            <a:avLst/>
          </a:prstGeom>
        </p:spPr>
      </p:pic>
      <p:sp>
        <p:nvSpPr>
          <p:cNvPr id="18" name="Freeform: Shape 17">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20" name="Freeform: Shape 19">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22" name="Freeform: Shape 21">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8C95382E-DA67-9875-6274-7FC8AD0B65C4}"/>
              </a:ext>
            </a:extLst>
          </p:cNvPr>
          <p:cNvSpPr>
            <a:spLocks noGrp="1"/>
          </p:cNvSpPr>
          <p:nvPr>
            <p:ph type="title"/>
          </p:nvPr>
        </p:nvSpPr>
        <p:spPr>
          <a:xfrm>
            <a:off x="8046720" y="1045597"/>
            <a:ext cx="3633746" cy="1588422"/>
          </a:xfrm>
        </p:spPr>
        <p:txBody>
          <a:bodyPr anchor="b">
            <a:normAutofit/>
          </a:bodyPr>
          <a:lstStyle/>
          <a:p>
            <a:r>
              <a:rPr lang="en-US" sz="3600" b="1">
                <a:cs typeface="Calibri Light"/>
              </a:rPr>
              <a:t>The Solution </a:t>
            </a:r>
          </a:p>
        </p:txBody>
      </p:sp>
      <p:sp>
        <p:nvSpPr>
          <p:cNvPr id="3" name="Content Placeholder 2">
            <a:extLst>
              <a:ext uri="{FF2B5EF4-FFF2-40B4-BE49-F238E27FC236}">
                <a16:creationId xmlns:a16="http://schemas.microsoft.com/office/drawing/2014/main" id="{37700A51-E376-2095-7991-E1E95A9887E9}"/>
              </a:ext>
            </a:extLst>
          </p:cNvPr>
          <p:cNvSpPr>
            <a:spLocks noGrp="1"/>
          </p:cNvSpPr>
          <p:nvPr>
            <p:ph idx="1"/>
          </p:nvPr>
        </p:nvSpPr>
        <p:spPr>
          <a:xfrm>
            <a:off x="8046719" y="2722729"/>
            <a:ext cx="3633747" cy="2700062"/>
          </a:xfrm>
        </p:spPr>
        <p:txBody>
          <a:bodyPr vert="horz" lIns="91440" tIns="45720" rIns="91440" bIns="45720" rtlCol="0" anchor="t">
            <a:normAutofit/>
          </a:bodyPr>
          <a:lstStyle/>
          <a:p>
            <a:r>
              <a:rPr lang="en-US" sz="1700" dirty="0">
                <a:ea typeface="+mn-lt"/>
                <a:cs typeface="+mn-lt"/>
              </a:rPr>
              <a:t>Revolutionizing Solar Efficiency" with product development .</a:t>
            </a:r>
          </a:p>
          <a:p>
            <a:pPr marL="457200" indent="-457200">
              <a:buAutoNum type="romanUcPeriod"/>
            </a:pPr>
            <a:r>
              <a:rPr lang="en-US" sz="1700" b="1" dirty="0">
                <a:ea typeface="+mn-lt"/>
                <a:cs typeface="+mn-lt"/>
              </a:rPr>
              <a:t>Predictive Models</a:t>
            </a:r>
            <a:endParaRPr lang="en-US" sz="1700" dirty="0">
              <a:ea typeface="+mn-lt"/>
              <a:cs typeface="+mn-lt"/>
            </a:endParaRPr>
          </a:p>
          <a:p>
            <a:pPr marL="457200" indent="-457200">
              <a:buAutoNum type="romanUcPeriod"/>
            </a:pPr>
            <a:r>
              <a:rPr lang="en-US" sz="1700" b="1" dirty="0">
                <a:ea typeface="+mn-lt"/>
                <a:cs typeface="+mn-lt"/>
              </a:rPr>
              <a:t>Data-Driven Techniques</a:t>
            </a:r>
          </a:p>
          <a:p>
            <a:pPr marL="457200" indent="-457200">
              <a:buAutoNum type="romanUcPeriod"/>
            </a:pPr>
            <a:r>
              <a:rPr lang="en-US" sz="1700" b="1" dirty="0">
                <a:ea typeface="+mn-lt"/>
                <a:cs typeface="+mn-lt"/>
              </a:rPr>
              <a:t>Reconfiguration Strategies:</a:t>
            </a:r>
            <a:r>
              <a:rPr lang="en-US" sz="1700" dirty="0">
                <a:ea typeface="+mn-lt"/>
                <a:cs typeface="+mn-lt"/>
              </a:rPr>
              <a:t> includes insights on reorienting solar panels for better energy capture based on geographical or irradiance data.</a:t>
            </a:r>
            <a:endParaRPr lang="en-US" sz="1700" b="1" dirty="0">
              <a:ea typeface="+mn-lt"/>
              <a:cs typeface="+mn-lt"/>
            </a:endParaRPr>
          </a:p>
        </p:txBody>
      </p:sp>
    </p:spTree>
    <p:extLst>
      <p:ext uri="{BB962C8B-B14F-4D97-AF65-F5344CB8AC3E}">
        <p14:creationId xmlns:p14="http://schemas.microsoft.com/office/powerpoint/2010/main" val="2940160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descr="A graph with a line and a line&#10;&#10;Description automatically generated">
            <a:extLst>
              <a:ext uri="{FF2B5EF4-FFF2-40B4-BE49-F238E27FC236}">
                <a16:creationId xmlns:a16="http://schemas.microsoft.com/office/drawing/2014/main" id="{2871F5B9-7010-80D1-B7CA-BA4EF16FE6A9}"/>
              </a:ext>
            </a:extLst>
          </p:cNvPr>
          <p:cNvPicPr>
            <a:picLocks noGrp="1" noChangeAspect="1"/>
          </p:cNvPicPr>
          <p:nvPr>
            <p:ph idx="1"/>
          </p:nvPr>
        </p:nvPicPr>
        <p:blipFill>
          <a:blip r:embed="rId2"/>
          <a:stretch>
            <a:fillRect/>
          </a:stretch>
        </p:blipFill>
        <p:spPr>
          <a:xfrm>
            <a:off x="718964" y="321734"/>
            <a:ext cx="4903240" cy="2905170"/>
          </a:xfrm>
          <a:prstGeom prst="rect">
            <a:avLst/>
          </a:prstGeom>
        </p:spPr>
      </p:pic>
      <p:pic>
        <p:nvPicPr>
          <p:cNvPr id="6" name="Picture 5" descr="A graph showing the temperature and the weather&#10;&#10;Description automatically generated">
            <a:extLst>
              <a:ext uri="{FF2B5EF4-FFF2-40B4-BE49-F238E27FC236}">
                <a16:creationId xmlns:a16="http://schemas.microsoft.com/office/drawing/2014/main" id="{232CBD3C-B23E-3209-CFDD-A4E1A94E8800}"/>
              </a:ext>
            </a:extLst>
          </p:cNvPr>
          <p:cNvPicPr>
            <a:picLocks noChangeAspect="1"/>
          </p:cNvPicPr>
          <p:nvPr/>
        </p:nvPicPr>
        <p:blipFill rotWithShape="1">
          <a:blip r:embed="rId3"/>
          <a:srcRect l="859" r="4728" b="-3"/>
          <a:stretch/>
        </p:blipFill>
        <p:spPr>
          <a:xfrm>
            <a:off x="904278" y="3631096"/>
            <a:ext cx="4532609" cy="2760560"/>
          </a:xfrm>
          <a:prstGeom prst="rect">
            <a:avLst/>
          </a:prstGeom>
        </p:spPr>
      </p:pic>
      <p:sp>
        <p:nvSpPr>
          <p:cNvPr id="29" name="Rectangle 28">
            <a:extLst>
              <a:ext uri="{FF2B5EF4-FFF2-40B4-BE49-F238E27FC236}">
                <a16:creationId xmlns:a16="http://schemas.microsoft.com/office/drawing/2014/main" id="{799448F2-0E5B-42DA-B2D1-11A14E947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280" y="0"/>
            <a:ext cx="9144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E8A7552-20E1-4F34-ADAB-C1DB6634D4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map of the region&#10;&#10;Description automatically generated">
            <a:extLst>
              <a:ext uri="{FF2B5EF4-FFF2-40B4-BE49-F238E27FC236}">
                <a16:creationId xmlns:a16="http://schemas.microsoft.com/office/drawing/2014/main" id="{F8F17A54-D1B3-3562-D23F-01E71792B18E}"/>
              </a:ext>
            </a:extLst>
          </p:cNvPr>
          <p:cNvPicPr>
            <a:picLocks noChangeAspect="1"/>
          </p:cNvPicPr>
          <p:nvPr/>
        </p:nvPicPr>
        <p:blipFill rotWithShape="1">
          <a:blip r:embed="rId4"/>
          <a:srcRect l="2375" r="11660"/>
          <a:stretch/>
        </p:blipFill>
        <p:spPr>
          <a:xfrm>
            <a:off x="6542862" y="321734"/>
            <a:ext cx="4957107" cy="6069922"/>
          </a:xfrm>
          <a:prstGeom prst="rect">
            <a:avLst/>
          </a:prstGeom>
        </p:spPr>
      </p:pic>
    </p:spTree>
    <p:extLst>
      <p:ext uri="{BB962C8B-B14F-4D97-AF65-F5344CB8AC3E}">
        <p14:creationId xmlns:p14="http://schemas.microsoft.com/office/powerpoint/2010/main" val="23415490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4" name="Picture 33">
            <a:extLst>
              <a:ext uri="{FF2B5EF4-FFF2-40B4-BE49-F238E27FC236}">
                <a16:creationId xmlns:a16="http://schemas.microsoft.com/office/drawing/2014/main" id="{CDA1580C-BCB1-3F2E-EC87-3A7938AF16FA}"/>
              </a:ext>
            </a:extLst>
          </p:cNvPr>
          <p:cNvPicPr>
            <a:picLocks noChangeAspect="1"/>
          </p:cNvPicPr>
          <p:nvPr/>
        </p:nvPicPr>
        <p:blipFill rotWithShape="1">
          <a:blip r:embed="rId2"/>
          <a:srcRect r="9085" b="9085"/>
          <a:stretch/>
        </p:blipFill>
        <p:spPr>
          <a:xfrm>
            <a:off x="20" y="10"/>
            <a:ext cx="12191980" cy="6857990"/>
          </a:xfrm>
          <a:prstGeom prst="rect">
            <a:avLst/>
          </a:prstGeom>
        </p:spPr>
      </p:pic>
      <p:sp>
        <p:nvSpPr>
          <p:cNvPr id="38" name="Rectangle 37">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06376E4-0528-CFDF-5707-0A05B6441356}"/>
              </a:ext>
            </a:extLst>
          </p:cNvPr>
          <p:cNvSpPr>
            <a:spLocks noGrp="1"/>
          </p:cNvSpPr>
          <p:nvPr>
            <p:ph type="title"/>
          </p:nvPr>
        </p:nvSpPr>
        <p:spPr>
          <a:xfrm>
            <a:off x="838200" y="365125"/>
            <a:ext cx="10515600" cy="1325563"/>
          </a:xfrm>
        </p:spPr>
        <p:txBody>
          <a:bodyPr>
            <a:normAutofit/>
          </a:bodyPr>
          <a:lstStyle/>
          <a:p>
            <a:r>
              <a:rPr lang="en-US" b="1" dirty="0">
                <a:cs typeface="Calibri Light"/>
              </a:rPr>
              <a:t>Data Interpretation </a:t>
            </a:r>
            <a:endParaRPr lang="en-US" b="1" dirty="0">
              <a:ea typeface="Calibri Light"/>
              <a:cs typeface="Calibri Light"/>
            </a:endParaRPr>
          </a:p>
        </p:txBody>
      </p:sp>
      <p:graphicFrame>
        <p:nvGraphicFramePr>
          <p:cNvPr id="5" name="Content Placeholder 2">
            <a:extLst>
              <a:ext uri="{FF2B5EF4-FFF2-40B4-BE49-F238E27FC236}">
                <a16:creationId xmlns:a16="http://schemas.microsoft.com/office/drawing/2014/main" id="{E7AA66A1-03C7-6E35-8882-8E2E3B57295A}"/>
              </a:ext>
            </a:extLst>
          </p:cNvPr>
          <p:cNvGraphicFramePr>
            <a:graphicFrameLocks noGrp="1"/>
          </p:cNvGraphicFramePr>
          <p:nvPr>
            <p:ph idx="1"/>
            <p:extLst>
              <p:ext uri="{D42A27DB-BD31-4B8C-83A1-F6EECF244321}">
                <p14:modId xmlns:p14="http://schemas.microsoft.com/office/powerpoint/2010/main" val="360482671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44860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C5278130-DFE0-457B-8698-88DF69019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7" name="Rectangle 36">
            <a:extLst>
              <a:ext uri="{FF2B5EF4-FFF2-40B4-BE49-F238E27FC236}">
                <a16:creationId xmlns:a16="http://schemas.microsoft.com/office/drawing/2014/main" id="{2F99531B-1681-4D6E-BECB-18325B33A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9" name="Rectangle 38">
            <a:extLst>
              <a:ext uri="{FF2B5EF4-FFF2-40B4-BE49-F238E27FC236}">
                <a16:creationId xmlns:a16="http://schemas.microsoft.com/office/drawing/2014/main" id="{0008F093-9DF7-41DF-8B89-DF2752D9A3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78324" y="699899"/>
            <a:ext cx="10713676"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Description automatically generated">
            <a:extLst>
              <a:ext uri="{FF2B5EF4-FFF2-40B4-BE49-F238E27FC236}">
                <a16:creationId xmlns:a16="http://schemas.microsoft.com/office/drawing/2014/main" id="{36F55612-825A-6FDE-9818-BE36D2ADBCAA}"/>
              </a:ext>
            </a:extLst>
          </p:cNvPr>
          <p:cNvPicPr>
            <a:picLocks noChangeAspect="1"/>
          </p:cNvPicPr>
          <p:nvPr/>
        </p:nvPicPr>
        <p:blipFill rotWithShape="1">
          <a:blip r:embed="rId2"/>
          <a:srcRect l="10702" r="10703" b="1"/>
          <a:stretch/>
        </p:blipFill>
        <p:spPr>
          <a:xfrm>
            <a:off x="1100103" y="68528"/>
            <a:ext cx="8774536" cy="2729593"/>
          </a:xfrm>
          <a:prstGeom prst="rect">
            <a:avLst/>
          </a:prstGeom>
        </p:spPr>
      </p:pic>
      <p:pic>
        <p:nvPicPr>
          <p:cNvPr id="4" name="Content Placeholder 3" descr="A screenshot of a map&#10;&#10;Description automatically generated">
            <a:extLst>
              <a:ext uri="{FF2B5EF4-FFF2-40B4-BE49-F238E27FC236}">
                <a16:creationId xmlns:a16="http://schemas.microsoft.com/office/drawing/2014/main" id="{C7205E07-8BF5-8665-11F8-604CFAA863BE}"/>
              </a:ext>
            </a:extLst>
          </p:cNvPr>
          <p:cNvPicPr>
            <a:picLocks noChangeAspect="1"/>
          </p:cNvPicPr>
          <p:nvPr/>
        </p:nvPicPr>
        <p:blipFill rotWithShape="1">
          <a:blip r:embed="rId3"/>
          <a:srcRect l="33603" r="1" b="1"/>
          <a:stretch/>
        </p:blipFill>
        <p:spPr>
          <a:xfrm>
            <a:off x="845617" y="3058881"/>
            <a:ext cx="10148047" cy="3204964"/>
          </a:xfrm>
          <a:prstGeom prst="rect">
            <a:avLst/>
          </a:prstGeom>
        </p:spPr>
      </p:pic>
      <p:cxnSp>
        <p:nvCxnSpPr>
          <p:cNvPr id="41" name="Straight Connector 40">
            <a:extLst>
              <a:ext uri="{FF2B5EF4-FFF2-40B4-BE49-F238E27FC236}">
                <a16:creationId xmlns:a16="http://schemas.microsoft.com/office/drawing/2014/main" id="{F085D7B9-E066-4923-8CB7-294BF306296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365990"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5443840-A796-4C43-8DC1-1B738EFEC5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5193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8878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2D4204-1DB6-A24C-BCF9-3D6C96480F94}"/>
              </a:ext>
            </a:extLst>
          </p:cNvPr>
          <p:cNvSpPr>
            <a:spLocks noGrp="1"/>
          </p:cNvSpPr>
          <p:nvPr>
            <p:ph type="title"/>
          </p:nvPr>
        </p:nvSpPr>
        <p:spPr>
          <a:xfrm>
            <a:off x="424544" y="190954"/>
            <a:ext cx="5251316" cy="1807305"/>
          </a:xfrm>
        </p:spPr>
        <p:txBody>
          <a:bodyPr>
            <a:normAutofit/>
          </a:bodyPr>
          <a:lstStyle/>
          <a:p>
            <a:r>
              <a:rPr lang="en-US" b="1" dirty="0">
                <a:ea typeface="Calibri Light"/>
                <a:cs typeface="Calibri Light"/>
              </a:rPr>
              <a:t>Welcome To Data Driven Technique </a:t>
            </a:r>
          </a:p>
        </p:txBody>
      </p:sp>
      <p:sp>
        <p:nvSpPr>
          <p:cNvPr id="3" name="Content Placeholder 2">
            <a:extLst>
              <a:ext uri="{FF2B5EF4-FFF2-40B4-BE49-F238E27FC236}">
                <a16:creationId xmlns:a16="http://schemas.microsoft.com/office/drawing/2014/main" id="{29C72589-B913-240B-6CD7-A122788DD4F0}"/>
              </a:ext>
            </a:extLst>
          </p:cNvPr>
          <p:cNvSpPr>
            <a:spLocks noGrp="1"/>
          </p:cNvSpPr>
          <p:nvPr>
            <p:ph idx="1"/>
          </p:nvPr>
        </p:nvSpPr>
        <p:spPr>
          <a:xfrm>
            <a:off x="119743" y="2333297"/>
            <a:ext cx="5969450" cy="3843666"/>
          </a:xfrm>
        </p:spPr>
        <p:txBody>
          <a:bodyPr vert="horz" lIns="91440" tIns="45720" rIns="91440" bIns="45720" rtlCol="0" anchor="t">
            <a:normAutofit fontScale="85000" lnSpcReduction="20000"/>
          </a:bodyPr>
          <a:lstStyle/>
          <a:p>
            <a:r>
              <a:rPr lang="en-US" sz="2200" dirty="0">
                <a:ea typeface="+mn-lt"/>
                <a:cs typeface="+mn-lt"/>
              </a:rPr>
              <a:t>"Elevating Baking Efficiency: Embracing Data-Driven Solutions".</a:t>
            </a:r>
          </a:p>
          <a:p>
            <a:r>
              <a:rPr lang="en-US" sz="2400" dirty="0">
                <a:solidFill>
                  <a:srgbClr val="374151"/>
                </a:solidFill>
                <a:ea typeface="+mn-lt"/>
                <a:cs typeface="+mn-lt"/>
              </a:rPr>
              <a:t>A transformative journey where data takes center stage in revolutionizing baking efficiency.</a:t>
            </a:r>
            <a:endParaRPr lang="en-US" sz="2400" dirty="0">
              <a:solidFill>
                <a:srgbClr val="000000"/>
              </a:solidFill>
              <a:ea typeface="+mn-lt"/>
              <a:cs typeface="+mn-lt"/>
            </a:endParaRPr>
          </a:p>
          <a:p>
            <a:r>
              <a:rPr lang="en-US" sz="2400" dirty="0">
                <a:solidFill>
                  <a:srgbClr val="374151"/>
                </a:solidFill>
                <a:ea typeface="+mn-lt"/>
                <a:cs typeface="+mn-lt"/>
              </a:rPr>
              <a:t>Power of data-driven techniques to refine and optimize the art of baking. By harnessing the insights derived from extensive data analysis, predictive modeling, and rigorous testing.</a:t>
            </a:r>
            <a:endParaRPr lang="en-US" sz="2400" dirty="0">
              <a:solidFill>
                <a:srgbClr val="000000"/>
              </a:solidFill>
              <a:ea typeface="+mn-lt"/>
              <a:cs typeface="+mn-lt"/>
            </a:endParaRPr>
          </a:p>
          <a:p>
            <a:r>
              <a:rPr lang="en-US" sz="2400" dirty="0">
                <a:solidFill>
                  <a:srgbClr val="374151"/>
                </a:solidFill>
                <a:ea typeface="+mn-lt"/>
                <a:cs typeface="+mn-lt"/>
              </a:rPr>
              <a:t> Aim: to craft an innovative product that transcends conventional baking norms.</a:t>
            </a:r>
            <a:endParaRPr lang="en-US" sz="2400" dirty="0">
              <a:solidFill>
                <a:srgbClr val="000000"/>
              </a:solidFill>
              <a:ea typeface="+mn-lt"/>
              <a:cs typeface="+mn-lt"/>
            </a:endParaRPr>
          </a:p>
          <a:p>
            <a:r>
              <a:rPr lang="en-US" sz="2400" dirty="0">
                <a:solidFill>
                  <a:srgbClr val="374151"/>
                </a:solidFill>
                <a:ea typeface="+mn-lt"/>
                <a:cs typeface="+mn-lt"/>
              </a:rPr>
              <a:t>Approach: combines cutting-edge data methodologies with the iterative process of product development, constantly refining and optimizing the solutions.</a:t>
            </a:r>
            <a:endParaRPr lang="en-US" sz="2400" dirty="0">
              <a:ea typeface="Calibri"/>
              <a:cs typeface="Calibri"/>
            </a:endParaRPr>
          </a:p>
        </p:txBody>
      </p:sp>
      <p:pic>
        <p:nvPicPr>
          <p:cNvPr id="5" name="Picture 4" descr="A round flatbread on a metal surface&#10;&#10;Description automatically generated">
            <a:extLst>
              <a:ext uri="{FF2B5EF4-FFF2-40B4-BE49-F238E27FC236}">
                <a16:creationId xmlns:a16="http://schemas.microsoft.com/office/drawing/2014/main" id="{9A6378E0-8A29-0CB3-B5C5-8CE92142F388}"/>
              </a:ext>
            </a:extLst>
          </p:cNvPr>
          <p:cNvPicPr>
            <a:picLocks noChangeAspect="1"/>
          </p:cNvPicPr>
          <p:nvPr/>
        </p:nvPicPr>
        <p:blipFill rotWithShape="1">
          <a:blip r:embed="rId2"/>
          <a:srcRect t="6870" b="687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007761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          Solar  Baking stove "Mitad"  </vt:lpstr>
      <vt:lpstr>PowerPoint Presentation</vt:lpstr>
      <vt:lpstr>PowerPoint Presentation</vt:lpstr>
      <vt:lpstr>Impact analysis</vt:lpstr>
      <vt:lpstr>The Solution </vt:lpstr>
      <vt:lpstr>PowerPoint Presentation</vt:lpstr>
      <vt:lpstr>Data Interpretation </vt:lpstr>
      <vt:lpstr>PowerPoint Presentation</vt:lpstr>
      <vt:lpstr>Welcome To Data Driven Technique </vt:lpstr>
      <vt:lpstr>Implementation plan  </vt:lpstr>
      <vt:lpstr>PowerPoint Presentation</vt:lpstr>
      <vt:lpstr>Conclusion And Call To Action </vt:lpstr>
      <vt:lpstr>Closing Remark </vt:lpstr>
      <vt:lpstr>Q and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598</cp:revision>
  <dcterms:created xsi:type="dcterms:W3CDTF">2023-11-15T10:28:07Z</dcterms:created>
  <dcterms:modified xsi:type="dcterms:W3CDTF">2023-11-16T19:13:39Z</dcterms:modified>
</cp:coreProperties>
</file>